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74" r:id="rId17"/>
    <p:sldId id="275" r:id="rId18"/>
    <p:sldId id="271" r:id="rId19"/>
    <p:sldId id="272" r:id="rId20"/>
    <p:sldId id="277" r:id="rId21"/>
    <p:sldId id="278" r:id="rId22"/>
    <p:sldId id="283" r:id="rId23"/>
    <p:sldId id="290" r:id="rId24"/>
    <p:sldId id="276" r:id="rId25"/>
    <p:sldId id="280" r:id="rId26"/>
    <p:sldId id="281" r:id="rId27"/>
    <p:sldId id="282" r:id="rId28"/>
    <p:sldId id="289" r:id="rId29"/>
    <p:sldId id="284" r:id="rId30"/>
    <p:sldId id="285" r:id="rId31"/>
    <p:sldId id="286" r:id="rId32"/>
    <p:sldId id="287" r:id="rId33"/>
    <p:sldId id="288" r:id="rId34"/>
    <p:sldId id="293"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80E65-ECAC-4660-929C-58640EF23A62}" v="1393" dt="2018-10-29T05:02:01.49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Editar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11/19/2018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11/19/2018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11/19/2018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11/19/2018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megaup.com/arena/problem/Divide-and-conquer-1#problems"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gif"/><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0.gif"/></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B344A9-2047-4F24-AB54-24D1D300D42B}"/>
              </a:ext>
            </a:extLst>
          </p:cNvPr>
          <p:cNvSpPr>
            <a:spLocks noGrp="1"/>
          </p:cNvSpPr>
          <p:nvPr>
            <p:ph type="ctrTitle"/>
          </p:nvPr>
        </p:nvSpPr>
        <p:spPr>
          <a:xfrm>
            <a:off x="1154955" y="1447800"/>
            <a:ext cx="8825658" cy="2536971"/>
          </a:xfrm>
        </p:spPr>
        <p:txBody>
          <a:bodyPr/>
          <a:lstStyle/>
          <a:p>
            <a:r>
              <a:rPr lang="es-MX" dirty="0"/>
              <a:t>Divide and </a:t>
            </a:r>
            <a:r>
              <a:rPr lang="es-MX" dirty="0" err="1"/>
              <a:t>conquer</a:t>
            </a:r>
            <a:r>
              <a:rPr lang="es-MX" dirty="0"/>
              <a:t> 1</a:t>
            </a:r>
            <a:endParaRPr lang="en-US" dirty="0"/>
          </a:p>
        </p:txBody>
      </p:sp>
      <p:pic>
        <p:nvPicPr>
          <p:cNvPr id="2050" name="Picture 2" descr="Imagen relacionada">
            <a:extLst>
              <a:ext uri="{FF2B5EF4-FFF2-40B4-BE49-F238E27FC236}">
                <a16:creationId xmlns:a16="http://schemas.microsoft.com/office/drawing/2014/main" id="{39002339-67CE-466B-983D-615AC3D0F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700" y="14478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17F735E3-BDF8-4D52-A74F-1751EF1072E7}"/>
              </a:ext>
            </a:extLst>
          </p:cNvPr>
          <p:cNvSpPr/>
          <p:nvPr/>
        </p:nvSpPr>
        <p:spPr>
          <a:xfrm>
            <a:off x="320546" y="6142204"/>
            <a:ext cx="11550908" cy="400110"/>
          </a:xfrm>
          <a:prstGeom prst="rect">
            <a:avLst/>
          </a:prstGeom>
          <a:noFill/>
        </p:spPr>
        <p:txBody>
          <a:bodyPr wrap="square" lIns="91440" tIns="45720" rIns="91440" bIns="45720">
            <a:spAutoFit/>
          </a:bodyPr>
          <a:lstStyle/>
          <a:p>
            <a:r>
              <a:rPr lang="es-419" sz="2000" dirty="0">
                <a:ln w="0"/>
                <a:effectLst>
                  <a:outerShdw blurRad="38100" dist="19050" dir="2700000" algn="tl" rotWithShape="0">
                    <a:schemeClr val="dk1">
                      <a:alpha val="40000"/>
                    </a:schemeClr>
                  </a:outerShdw>
                </a:effectLst>
              </a:rPr>
              <a:t>Zelda: </a:t>
            </a:r>
            <a:r>
              <a:rPr lang="es-419" sz="2000" dirty="0">
                <a:ln w="0"/>
                <a:effectLst>
                  <a:outerShdw blurRad="38100" dist="19050" dir="2700000" algn="tl" rotWithShape="0">
                    <a:schemeClr val="dk1">
                      <a:alpha val="40000"/>
                    </a:schemeClr>
                  </a:outerShdw>
                </a:effectLst>
                <a:hlinkClick r:id="rId3"/>
              </a:rPr>
              <a:t>https://omegaup.com/arena/problem/Divide-and-conquer-1#problems</a:t>
            </a:r>
            <a:endParaRPr lang="es-ES" sz="2000" b="0" cap="none" spc="0" dirty="0">
              <a:ln w="0"/>
              <a:solidFill>
                <a:schemeClr val="tx1"/>
              </a:solidFill>
              <a:effectLst>
                <a:outerShdw blurRad="38100" dist="19050" dir="2700000" algn="tl" rotWithShape="0">
                  <a:schemeClr val="dk1">
                    <a:alpha val="40000"/>
                  </a:schemeClr>
                </a:outerShdw>
              </a:effectLst>
            </a:endParaRPr>
          </a:p>
        </p:txBody>
      </p:sp>
      <p:sp>
        <p:nvSpPr>
          <p:cNvPr id="7" name="Rectángulo 6">
            <a:extLst>
              <a:ext uri="{FF2B5EF4-FFF2-40B4-BE49-F238E27FC236}">
                <a16:creationId xmlns:a16="http://schemas.microsoft.com/office/drawing/2014/main" id="{F61BDB7B-A09E-4111-A9F9-BCE15544492D}"/>
              </a:ext>
            </a:extLst>
          </p:cNvPr>
          <p:cNvSpPr/>
          <p:nvPr/>
        </p:nvSpPr>
        <p:spPr>
          <a:xfrm>
            <a:off x="320546" y="4644530"/>
            <a:ext cx="11550908" cy="707886"/>
          </a:xfrm>
          <a:prstGeom prst="rect">
            <a:avLst/>
          </a:prstGeom>
          <a:noFill/>
        </p:spPr>
        <p:txBody>
          <a:bodyPr wrap="square" lIns="91440" tIns="45720" rIns="91440" bIns="45720">
            <a:spAutoFit/>
          </a:bodyPr>
          <a:lstStyle/>
          <a:p>
            <a:r>
              <a:rPr lang="es-419" sz="2000" dirty="0">
                <a:ln w="0"/>
                <a:effectLst>
                  <a:outerShdw blurRad="38100" dist="19050" dir="2700000" algn="tl" rotWithShape="0">
                    <a:schemeClr val="dk1">
                      <a:alpha val="40000"/>
                    </a:schemeClr>
                  </a:outerShdw>
                </a:effectLst>
              </a:rPr>
              <a:t>Por: Díaz Medina Jesús </a:t>
            </a:r>
            <a:r>
              <a:rPr lang="es-419" sz="2000" dirty="0" err="1">
                <a:ln w="0"/>
                <a:effectLst>
                  <a:outerShdw blurRad="38100" dist="19050" dir="2700000" algn="tl" rotWithShape="0">
                    <a:schemeClr val="dk1">
                      <a:alpha val="40000"/>
                    </a:schemeClr>
                  </a:outerShdw>
                </a:effectLst>
              </a:rPr>
              <a:t>Kaimorts</a:t>
            </a:r>
            <a:endParaRPr lang="es-419" sz="2000" dirty="0">
              <a:ln w="0"/>
              <a:effectLst>
                <a:outerShdw blurRad="38100" dist="19050" dir="2700000" algn="tl" rotWithShape="0">
                  <a:schemeClr val="dk1">
                    <a:alpha val="40000"/>
                  </a:schemeClr>
                </a:outerShdw>
              </a:effectLst>
            </a:endParaRPr>
          </a:p>
          <a:p>
            <a:r>
              <a:rPr lang="es-419" sz="2000" b="0" cap="none" spc="0" dirty="0">
                <a:ln w="0"/>
                <a:solidFill>
                  <a:schemeClr val="tx1"/>
                </a:solidFill>
                <a:effectLst>
                  <a:outerShdw blurRad="38100" dist="19050" dir="2700000" algn="tl" rotWithShape="0">
                    <a:schemeClr val="dk1">
                      <a:alpha val="40000"/>
                    </a:schemeClr>
                  </a:outerShdw>
                </a:effectLst>
              </a:rPr>
              <a:t>        Vargas Romero Erick Efraín</a:t>
            </a:r>
            <a:endParaRPr lang="es-E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14645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Barrido acumulado</a:t>
            </a:r>
            <a:endParaRPr lang="en-US" b="1" dirty="0"/>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2DB2462B-AA39-44A7-A5D4-672754857CE4}"/>
                  </a:ext>
                </a:extLst>
              </p:cNvPr>
              <p:cNvSpPr/>
              <p:nvPr/>
            </p:nvSpPr>
            <p:spPr>
              <a:xfrm>
                <a:off x="320546" y="1700597"/>
                <a:ext cx="6080254" cy="3046988"/>
              </a:xfrm>
              <a:prstGeom prst="rect">
                <a:avLst/>
              </a:prstGeom>
              <a:noFill/>
            </p:spPr>
            <p:txBody>
              <a:bodyPr wrap="square" lIns="91440" tIns="45720" rIns="91440" bIns="45720">
                <a:spAutoFit/>
              </a:bodyPr>
              <a:lstStyle/>
              <a:p>
                <a:pPr algn="just"/>
                <a:r>
                  <a:rPr lang="es-ES" sz="2400" b="0" cap="none" spc="0" dirty="0">
                    <a:ln w="0"/>
                    <a:solidFill>
                      <a:schemeClr val="tx1"/>
                    </a:solidFill>
                    <a:effectLst>
                      <a:outerShdw blurRad="38100" dist="19050" dir="2700000" algn="tl" rotWithShape="0">
                        <a:schemeClr val="dk1">
                          <a:alpha val="40000"/>
                        </a:schemeClr>
                      </a:outerShdw>
                    </a:effectLst>
                  </a:rPr>
                  <a:t>Dado un arreglo </a:t>
                </a:r>
                <a:r>
                  <a:rPr lang="es-ES" sz="2400" b="1" i="1" cap="none" spc="0" dirty="0">
                    <a:ln w="0"/>
                    <a:solidFill>
                      <a:schemeClr val="tx1"/>
                    </a:solidFill>
                    <a:effectLst>
                      <a:outerShdw blurRad="38100" dist="19050" dir="2700000" algn="tl" rotWithShape="0">
                        <a:schemeClr val="dk1">
                          <a:alpha val="40000"/>
                        </a:schemeClr>
                      </a:outerShdw>
                    </a:effectLst>
                  </a:rPr>
                  <a:t>A </a:t>
                </a:r>
                <a:r>
                  <a:rPr lang="es-ES" sz="2400" cap="none" spc="0" dirty="0">
                    <a:ln w="0"/>
                    <a:solidFill>
                      <a:schemeClr val="tx1"/>
                    </a:solidFill>
                    <a:effectLst>
                      <a:outerShdw blurRad="38100" dist="19050" dir="2700000" algn="tl" rotWithShape="0">
                        <a:schemeClr val="dk1">
                          <a:alpha val="40000"/>
                        </a:schemeClr>
                      </a:outerShdw>
                    </a:effectLst>
                  </a:rPr>
                  <a:t> de números, siendo </a:t>
                </a:r>
                <a14:m>
                  <m:oMath xmlns:m="http://schemas.openxmlformats.org/officeDocument/2006/math">
                    <m:sSub>
                      <m:sSubPr>
                        <m:ctrlP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𝑎</m:t>
                        </m:r>
                      </m:e>
                      <m:sub>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𝑖</m:t>
                        </m:r>
                      </m:sub>
                    </m:sSub>
                  </m:oMath>
                </a14:m>
                <a:r>
                  <a:rPr lang="es-ES" sz="2400" b="0" cap="none" spc="0" dirty="0">
                    <a:ln w="0"/>
                    <a:solidFill>
                      <a:schemeClr val="tx1"/>
                    </a:solidFill>
                    <a:effectLst>
                      <a:outerShdw blurRad="38100" dist="19050" dir="2700000" algn="tl" rotWithShape="0">
                        <a:schemeClr val="dk1">
                          <a:alpha val="40000"/>
                        </a:schemeClr>
                      </a:outerShdw>
                    </a:effectLst>
                  </a:rPr>
                  <a:t> el i-</a:t>
                </a:r>
                <a:r>
                  <a:rPr lang="es-ES" sz="2400" b="0" cap="none" spc="0" dirty="0" err="1">
                    <a:ln w="0"/>
                    <a:solidFill>
                      <a:schemeClr val="tx1"/>
                    </a:solidFill>
                    <a:effectLst>
                      <a:outerShdw blurRad="38100" dist="19050" dir="2700000" algn="tl" rotWithShape="0">
                        <a:schemeClr val="dk1">
                          <a:alpha val="40000"/>
                        </a:schemeClr>
                      </a:outerShdw>
                    </a:effectLst>
                  </a:rPr>
                  <a:t>ésimo</a:t>
                </a:r>
                <a:r>
                  <a:rPr lang="es-ES" sz="2400" b="0" cap="none" spc="0" dirty="0">
                    <a:ln w="0"/>
                    <a:solidFill>
                      <a:schemeClr val="tx1"/>
                    </a:solidFill>
                    <a:effectLst>
                      <a:outerShdw blurRad="38100" dist="19050" dir="2700000" algn="tl" rotWithShape="0">
                        <a:schemeClr val="dk1">
                          <a:alpha val="40000"/>
                        </a:schemeClr>
                      </a:outerShdw>
                    </a:effectLst>
                  </a:rPr>
                  <a:t> elemento del arreglo empezando en cero podemos calcular:</a:t>
                </a:r>
              </a:p>
              <a:p>
                <a:pPr algn="just"/>
                <a:endParaRPr lang="es-ES" sz="2400" dirty="0">
                  <a:ln w="0"/>
                  <a:effectLst>
                    <a:outerShdw blurRad="38100" dist="19050" dir="2700000" algn="tl" rotWithShape="0">
                      <a:schemeClr val="dk1">
                        <a:alpha val="40000"/>
                      </a:schemeClr>
                    </a:outerShdw>
                  </a:effectLst>
                </a:endParaRPr>
              </a:p>
              <a:p>
                <a:pPr algn="just"/>
                <a14:m>
                  <m:oMath xmlns:m="http://schemas.openxmlformats.org/officeDocument/2006/math">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𝑠𝑢𝑚𝑎</m:t>
                    </m:r>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𝐿</m:t>
                    </m:r>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m:t>
                    </m:r>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a14:m>
                <a:r>
                  <a:rPr lang="es-ES" sz="2400" b="0" cap="none" spc="0" dirty="0">
                    <a:ln w="0"/>
                    <a:solidFill>
                      <a:schemeClr val="tx1"/>
                    </a:solidFill>
                    <a:effectLst>
                      <a:outerShdw blurRad="38100" dist="19050" dir="2700000" algn="tl" rotWithShape="0">
                        <a:schemeClr val="dk1">
                          <a:alpha val="40000"/>
                        </a:schemeClr>
                      </a:outerShdw>
                    </a:effectLst>
                  </a:rPr>
                  <a:t>: suma de los elementos </a:t>
                </a:r>
                <a14:m>
                  <m:oMath xmlns:m="http://schemas.openxmlformats.org/officeDocument/2006/math">
                    <m:sSub>
                      <m:sSubPr>
                        <m:ctrlPr>
                          <a:rPr lang="es-ES"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𝐿</m:t>
                        </m:r>
                      </m:sub>
                    </m:sSub>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effectLst>
                              <a:outerShdw blurRad="38100" dist="19050" dir="2700000" algn="tl" rotWithShape="0">
                                <a:schemeClr val="dk1">
                                  <a:alpha val="40000"/>
                                </a:schemeClr>
                              </a:outerShdw>
                            </a:effectLst>
                            <a:latin typeface="Cambria Math" panose="02040503050406030204" pitchFamily="18" charset="0"/>
                          </a:rPr>
                        </m:ctrlPr>
                      </m:sSubPr>
                      <m:e>
                        <m:r>
                          <a:rPr lang="es-MX" sz="2400" b="0" i="1" smtClean="0">
                            <a:ln w="0"/>
                            <a:effectLst>
                              <a:outerShdw blurRad="38100" dist="19050" dir="2700000" algn="tl" rotWithShape="0">
                                <a:schemeClr val="dk1">
                                  <a:alpha val="40000"/>
                                </a:schemeClr>
                              </a:outerShdw>
                            </a:effectLst>
                            <a:latin typeface="Cambria Math" panose="02040503050406030204" pitchFamily="18" charset="0"/>
                          </a:rPr>
                          <m:t>𝐴</m:t>
                        </m:r>
                      </m:e>
                      <m:sub>
                        <m:r>
                          <a:rPr lang="es-MX" sz="2400" b="0" i="1" smtClean="0">
                            <a:ln w="0"/>
                            <a:effectLst>
                              <a:outerShdw blurRad="38100" dist="19050" dir="2700000" algn="tl" rotWithShape="0">
                                <a:schemeClr val="dk1">
                                  <a:alpha val="40000"/>
                                </a:schemeClr>
                              </a:outerShdw>
                            </a:effectLst>
                            <a:latin typeface="Cambria Math" panose="02040503050406030204" pitchFamily="18" charset="0"/>
                          </a:rPr>
                          <m:t>𝐿</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+1</m:t>
                        </m:r>
                      </m:sub>
                    </m:sSub>
                    <m:r>
                      <a:rPr lang="es-MX" sz="2400" b="0" i="1" smtClean="0">
                        <a:ln w="0"/>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effectLst>
                              <a:outerShdw blurRad="38100" dist="19050" dir="2700000" algn="tl" rotWithShape="0">
                                <a:schemeClr val="dk1">
                                  <a:alpha val="40000"/>
                                </a:schemeClr>
                              </a:outerShdw>
                            </a:effectLst>
                            <a:latin typeface="Cambria Math" panose="02040503050406030204" pitchFamily="18" charset="0"/>
                          </a:rPr>
                        </m:ctrlPr>
                      </m:sSubPr>
                      <m:e>
                        <m:r>
                          <a:rPr lang="es-MX" sz="2400" b="0" i="1" smtClean="0">
                            <a:ln w="0"/>
                            <a:effectLst>
                              <a:outerShdw blurRad="38100" dist="19050" dir="2700000" algn="tl" rotWithShape="0">
                                <a:schemeClr val="dk1">
                                  <a:alpha val="40000"/>
                                </a:schemeClr>
                              </a:outerShdw>
                            </a:effectLst>
                            <a:latin typeface="Cambria Math" panose="02040503050406030204" pitchFamily="18" charset="0"/>
                          </a:rPr>
                          <m:t>𝐴</m:t>
                        </m:r>
                      </m:e>
                      <m:sub>
                        <m:r>
                          <a:rPr lang="es-MX" sz="2400" b="0" i="1" smtClean="0">
                            <a:ln w="0"/>
                            <a:effectLst>
                              <a:outerShdw blurRad="38100" dist="19050" dir="2700000" algn="tl" rotWithShape="0">
                                <a:schemeClr val="dk1">
                                  <a:alpha val="40000"/>
                                </a:schemeClr>
                              </a:outerShdw>
                            </a:effectLst>
                            <a:latin typeface="Cambria Math" panose="02040503050406030204" pitchFamily="18" charset="0"/>
                          </a:rPr>
                          <m:t>𝐿</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+2</m:t>
                        </m:r>
                      </m:sub>
                    </m:sSub>
                    <m:r>
                      <a:rPr lang="es-MX" sz="2400" b="0" i="1" smtClean="0">
                        <a:ln w="0"/>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effectLst>
                              <a:outerShdw blurRad="38100" dist="19050" dir="2700000" algn="tl" rotWithShape="0">
                                <a:schemeClr val="dk1">
                                  <a:alpha val="40000"/>
                                </a:schemeClr>
                              </a:outerShdw>
                            </a:effectLst>
                            <a:latin typeface="Cambria Math" panose="02040503050406030204" pitchFamily="18" charset="0"/>
                          </a:rPr>
                        </m:ctrlPr>
                      </m:sSubPr>
                      <m:e>
                        <m:r>
                          <a:rPr lang="es-MX" sz="2400" b="0" i="1" smtClean="0">
                            <a:ln w="0"/>
                            <a:effectLst>
                              <a:outerShdw blurRad="38100" dist="19050" dir="2700000" algn="tl" rotWithShape="0">
                                <a:schemeClr val="dk1">
                                  <a:alpha val="40000"/>
                                </a:schemeClr>
                              </a:outerShdw>
                            </a:effectLst>
                            <a:latin typeface="Cambria Math" panose="02040503050406030204" pitchFamily="18" charset="0"/>
                          </a:rPr>
                          <m:t>𝐴</m:t>
                        </m:r>
                      </m:e>
                      <m:sub>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𝑅</m:t>
                        </m:r>
                      </m:sub>
                    </m:sSub>
                  </m:oMath>
                </a14:m>
                <a:r>
                  <a:rPr lang="es-ES" sz="2400" b="0" cap="none" spc="0" dirty="0">
                    <a:ln w="0"/>
                    <a:solidFill>
                      <a:schemeClr val="tx1"/>
                    </a:solidFill>
                    <a:effectLst>
                      <a:outerShdw blurRad="38100" dist="19050" dir="2700000" algn="tl" rotWithShape="0">
                        <a:schemeClr val="dk1">
                          <a:alpha val="40000"/>
                        </a:schemeClr>
                      </a:outerShdw>
                    </a:effectLst>
                  </a:rPr>
                  <a:t> </a:t>
                </a:r>
              </a:p>
              <a:p>
                <a:pPr algn="just"/>
                <a:r>
                  <a:rPr lang="es-ES" sz="2400" b="0" cap="none" spc="0" dirty="0">
                    <a:ln w="0"/>
                    <a:solidFill>
                      <a:schemeClr val="tx1"/>
                    </a:solidFill>
                    <a:effectLst>
                      <a:outerShdw blurRad="38100" dist="19050" dir="2700000" algn="tl" rotWithShape="0">
                        <a:schemeClr val="dk1">
                          <a:alpha val="40000"/>
                        </a:schemeClr>
                      </a:outerShdw>
                    </a:effectLst>
                  </a:rPr>
                  <a:t>Dónde: </a:t>
                </a:r>
                <a14:m>
                  <m:oMath xmlns:m="http://schemas.openxmlformats.org/officeDocument/2006/math">
                    <m:r>
                      <a:rPr lang="es-MX" sz="2400" b="0" i="0" smtClean="0">
                        <a:ln w="0"/>
                        <a:effectLst>
                          <a:outerShdw blurRad="38100" dist="19050" dir="2700000" algn="tl" rotWithShape="0">
                            <a:schemeClr val="dk1">
                              <a:alpha val="40000"/>
                            </a:schemeClr>
                          </a:outerShdw>
                        </a:effectLst>
                        <a:latin typeface="Cambria Math" panose="02040503050406030204" pitchFamily="18" charset="0"/>
                      </a:rPr>
                      <m:t>(</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0≤</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𝐿</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𝑅</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&lt;</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𝑁</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m:t>
                    </m:r>
                  </m:oMath>
                </a14:m>
                <a:endParaRPr lang="es-ES" sz="2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4" name="Rectángulo 3">
                <a:extLst>
                  <a:ext uri="{FF2B5EF4-FFF2-40B4-BE49-F238E27FC236}">
                    <a16:creationId xmlns:a16="http://schemas.microsoft.com/office/drawing/2014/main" id="{2DB2462B-AA39-44A7-A5D4-672754857CE4}"/>
                  </a:ext>
                </a:extLst>
              </p:cNvPr>
              <p:cNvSpPr>
                <a:spLocks noRot="1" noChangeAspect="1" noMove="1" noResize="1" noEditPoints="1" noAdjustHandles="1" noChangeArrowheads="1" noChangeShapeType="1" noTextEdit="1"/>
              </p:cNvSpPr>
              <p:nvPr/>
            </p:nvSpPr>
            <p:spPr>
              <a:xfrm>
                <a:off x="320546" y="1700597"/>
                <a:ext cx="6080254" cy="3046988"/>
              </a:xfrm>
              <a:prstGeom prst="rect">
                <a:avLst/>
              </a:prstGeom>
              <a:blipFill>
                <a:blip r:embed="rId2"/>
                <a:stretch>
                  <a:fillRect l="-1805" t="-2000" r="-1906" b="-4400"/>
                </a:stretch>
              </a:blipFill>
            </p:spPr>
            <p:txBody>
              <a:bodyPr/>
              <a:lstStyle/>
              <a:p>
                <a:r>
                  <a:rPr lang="en-US">
                    <a:noFill/>
                  </a:rPr>
                  <a:t> </a:t>
                </a:r>
              </a:p>
            </p:txBody>
          </p:sp>
        </mc:Fallback>
      </mc:AlternateContent>
      <p:pic>
        <p:nvPicPr>
          <p:cNvPr id="9218" name="Picture 2" descr="Resultado de imagen para Arreglo">
            <a:extLst>
              <a:ext uri="{FF2B5EF4-FFF2-40B4-BE49-F238E27FC236}">
                <a16:creationId xmlns:a16="http://schemas.microsoft.com/office/drawing/2014/main" id="{6E9C9841-2450-4593-A19E-FDB63A7C4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586" y="1246094"/>
            <a:ext cx="3136025" cy="4514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493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Demostración</a:t>
            </a:r>
            <a:endParaRPr lang="en-US" b="1" dirty="0"/>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2DB2462B-AA39-44A7-A5D4-672754857CE4}"/>
                  </a:ext>
                </a:extLst>
              </p:cNvPr>
              <p:cNvSpPr/>
              <p:nvPr/>
            </p:nvSpPr>
            <p:spPr>
              <a:xfrm>
                <a:off x="320546" y="1700597"/>
                <a:ext cx="6080254" cy="3416320"/>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Sea </a:t>
                </a:r>
                <a14:m>
                  <m:oMath xmlns:m="http://schemas.openxmlformats.org/officeDocument/2006/math">
                    <m:sSub>
                      <m:sSubPr>
                        <m:ctrlPr>
                          <a:rPr lang="es-ES" sz="2400" i="1">
                            <a:ln w="0"/>
                            <a:effectLst>
                              <a:outerShdw blurRad="38100" dist="19050" dir="2700000" algn="tl" rotWithShape="0">
                                <a:schemeClr val="dk1">
                                  <a:alpha val="40000"/>
                                </a:schemeClr>
                              </a:outerShdw>
                            </a:effectLst>
                            <a:latin typeface="Cambria Math" panose="02040503050406030204" pitchFamily="18" charset="0"/>
                          </a:rPr>
                        </m:ctrlPr>
                      </m:sSubPr>
                      <m:e>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𝑆</m:t>
                        </m:r>
                      </m:e>
                      <m:sub>
                        <m:r>
                          <a:rPr lang="es-MX" sz="2400" i="1">
                            <a:ln w="0"/>
                            <a:effectLst>
                              <a:outerShdw blurRad="38100" dist="19050" dir="2700000" algn="tl" rotWithShape="0">
                                <a:schemeClr val="dk1">
                                  <a:alpha val="40000"/>
                                </a:schemeClr>
                              </a:outerShdw>
                            </a:effectLst>
                            <a:latin typeface="Cambria Math" panose="02040503050406030204" pitchFamily="18" charset="0"/>
                          </a:rPr>
                          <m:t>𝑅</m:t>
                        </m:r>
                      </m:sub>
                    </m:sSub>
                  </m:oMath>
                </a14:m>
                <a:r>
                  <a:rPr lang="es-MX" sz="2400" dirty="0">
                    <a:ln w="0"/>
                    <a:effectLst>
                      <a:outerShdw blurRad="38100" dist="19050" dir="2700000" algn="tl" rotWithShape="0">
                        <a:schemeClr val="dk1">
                          <a:alpha val="40000"/>
                        </a:schemeClr>
                      </a:outerShdw>
                    </a:effectLst>
                  </a:rPr>
                  <a:t> subconjunto de </a:t>
                </a:r>
                <a:r>
                  <a:rPr lang="es-MX" sz="2400" b="1" i="1" dirty="0">
                    <a:ln w="0"/>
                    <a:effectLst>
                      <a:outerShdw blurRad="38100" dist="19050" dir="2700000" algn="tl" rotWithShape="0">
                        <a:schemeClr val="dk1">
                          <a:alpha val="40000"/>
                        </a:schemeClr>
                      </a:outerShdw>
                    </a:effectLst>
                  </a:rPr>
                  <a:t>A </a:t>
                </a:r>
                <a:r>
                  <a:rPr lang="es-MX" sz="2400" dirty="0">
                    <a:ln w="0"/>
                    <a:effectLst>
                      <a:outerShdw blurRad="38100" dist="19050" dir="2700000" algn="tl" rotWithShape="0">
                        <a:schemeClr val="dk1">
                          <a:alpha val="40000"/>
                        </a:schemeClr>
                      </a:outerShdw>
                    </a:effectLst>
                  </a:rPr>
                  <a:t>cuyos elementos son:</a:t>
                </a:r>
              </a:p>
              <a:p>
                <a:pPr algn="just"/>
                <a:endParaRPr lang="es-MX" sz="2400" dirty="0">
                  <a:ln w="0"/>
                  <a:effectLst>
                    <a:outerShdw blurRad="38100" dist="19050" dir="2700000" algn="tl" rotWithShape="0">
                      <a:schemeClr val="dk1">
                        <a:alpha val="40000"/>
                      </a:schemeClr>
                    </a:outerShdw>
                  </a:effectLst>
                </a:endParaRPr>
              </a:p>
              <a:p>
                <a:pPr algn="just"/>
                <a14:m>
                  <m:oMathPara xmlns:m="http://schemas.openxmlformats.org/officeDocument/2006/math">
                    <m:oMathParaPr>
                      <m:jc m:val="centerGroup"/>
                    </m:oMathParaPr>
                    <m:oMath xmlns:m="http://schemas.openxmlformats.org/officeDocument/2006/math">
                      <m:sSub>
                        <m:sSubPr>
                          <m:ctrlPr>
                            <a:rPr lang="es-ES" sz="240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𝑆</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𝑅</m:t>
                          </m:r>
                        </m:sub>
                      </m:s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0</m:t>
                          </m:r>
                        </m:sub>
                      </m:s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1</m:t>
                          </m:r>
                        </m:sub>
                      </m:s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𝐿</m:t>
                          </m:r>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−1</m:t>
                          </m:r>
                        </m:sub>
                      </m:s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𝐿</m:t>
                          </m:r>
                        </m:sub>
                      </m:s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𝑅</m:t>
                          </m:r>
                        </m:sub>
                      </m:sSub>
                    </m:oMath>
                  </m:oMathPara>
                </a14:m>
                <a:endParaRPr lang="es-ES" sz="2400" b="0" cap="none" spc="0" dirty="0">
                  <a:ln w="0"/>
                  <a:solidFill>
                    <a:schemeClr val="tx1"/>
                  </a:solidFill>
                  <a:effectLst>
                    <a:outerShdw blurRad="38100" dist="19050" dir="2700000" algn="tl" rotWithShape="0">
                      <a:schemeClr val="dk1">
                        <a:alpha val="40000"/>
                      </a:schemeClr>
                    </a:outerShdw>
                  </a:effectLst>
                </a:endParaRPr>
              </a:p>
              <a:p>
                <a:pPr algn="just"/>
                <a:endParaRPr lang="es-ES" sz="2400" b="0" cap="none" spc="0" dirty="0">
                  <a:ln w="0"/>
                  <a:solidFill>
                    <a:schemeClr val="tx1"/>
                  </a:solidFill>
                  <a:effectLst>
                    <a:outerShdw blurRad="38100" dist="19050" dir="2700000" algn="tl" rotWithShape="0">
                      <a:schemeClr val="dk1">
                        <a:alpha val="40000"/>
                      </a:schemeClr>
                    </a:outerShdw>
                  </a:effectLst>
                </a:endParaRPr>
              </a:p>
              <a:p>
                <a:pPr algn="just"/>
                <a:r>
                  <a:rPr lang="es-ES" sz="2400" dirty="0">
                    <a:ln w="0"/>
                    <a:effectLst>
                      <a:outerShdw blurRad="38100" dist="19050" dir="2700000" algn="tl" rotWithShape="0">
                        <a:schemeClr val="dk1">
                          <a:alpha val="40000"/>
                        </a:schemeClr>
                      </a:outerShdw>
                    </a:effectLst>
                  </a:rPr>
                  <a:t>Y sea </a:t>
                </a:r>
                <a14:m>
                  <m:oMath xmlns:m="http://schemas.openxmlformats.org/officeDocument/2006/math">
                    <m:sSub>
                      <m:sSubPr>
                        <m:ctrlPr>
                          <a:rPr lang="es-ES" sz="2400" i="1">
                            <a:ln w="0"/>
                            <a:effectLst>
                              <a:outerShdw blurRad="38100" dist="19050" dir="2700000" algn="tl" rotWithShape="0">
                                <a:schemeClr val="dk1">
                                  <a:alpha val="40000"/>
                                </a:schemeClr>
                              </a:outerShdw>
                            </a:effectLst>
                            <a:latin typeface="Cambria Math" panose="02040503050406030204" pitchFamily="18" charset="0"/>
                          </a:rPr>
                        </m:ctrlPr>
                      </m:sSubPr>
                      <m:e>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𝑆</m:t>
                        </m:r>
                      </m:e>
                      <m:sub>
                        <m:r>
                          <a:rPr lang="es-MX" sz="2400" i="1">
                            <a:ln w="0"/>
                            <a:effectLst>
                              <a:outerShdw blurRad="38100" dist="19050" dir="2700000" algn="tl" rotWithShape="0">
                                <a:schemeClr val="dk1">
                                  <a:alpha val="40000"/>
                                </a:schemeClr>
                              </a:outerShdw>
                            </a:effectLst>
                            <a:latin typeface="Cambria Math" panose="02040503050406030204" pitchFamily="18" charset="0"/>
                          </a:rPr>
                          <m:t>𝐿</m:t>
                        </m:r>
                        <m:r>
                          <a:rPr lang="es-MX" sz="2400" b="0" i="1" smtClean="0">
                            <a:ln w="0"/>
                            <a:effectLst>
                              <a:outerShdw blurRad="38100" dist="19050" dir="2700000" algn="tl" rotWithShape="0">
                                <a:schemeClr val="dk1">
                                  <a:alpha val="40000"/>
                                </a:schemeClr>
                              </a:outerShdw>
                            </a:effectLst>
                            <a:latin typeface="Cambria Math" panose="02040503050406030204" pitchFamily="18" charset="0"/>
                          </a:rPr>
                          <m:t>−1</m:t>
                        </m:r>
                      </m:sub>
                    </m:sSub>
                  </m:oMath>
                </a14:m>
                <a:r>
                  <a:rPr lang="es-ES" sz="2400" b="0" cap="none" spc="0" dirty="0">
                    <a:ln w="0"/>
                    <a:solidFill>
                      <a:schemeClr val="tx1"/>
                    </a:solidFill>
                    <a:effectLst>
                      <a:outerShdw blurRad="38100" dist="19050" dir="2700000" algn="tl" rotWithShape="0">
                        <a:schemeClr val="dk1">
                          <a:alpha val="40000"/>
                        </a:schemeClr>
                      </a:outerShdw>
                    </a:effectLst>
                  </a:rPr>
                  <a:t> otro subconjunto de </a:t>
                </a:r>
                <a:r>
                  <a:rPr lang="es-ES" sz="2400" b="1" i="1" cap="none" spc="0" dirty="0">
                    <a:ln w="0"/>
                    <a:solidFill>
                      <a:schemeClr val="tx1"/>
                    </a:solidFill>
                    <a:effectLst>
                      <a:outerShdw blurRad="38100" dist="19050" dir="2700000" algn="tl" rotWithShape="0">
                        <a:schemeClr val="dk1">
                          <a:alpha val="40000"/>
                        </a:schemeClr>
                      </a:outerShdw>
                    </a:effectLst>
                  </a:rPr>
                  <a:t>A</a:t>
                </a:r>
                <a:r>
                  <a:rPr lang="es-ES" sz="2400" b="0" cap="none" spc="0" dirty="0">
                    <a:ln w="0"/>
                    <a:solidFill>
                      <a:schemeClr val="tx1"/>
                    </a:solidFill>
                    <a:effectLst>
                      <a:outerShdw blurRad="38100" dist="19050" dir="2700000" algn="tl" rotWithShape="0">
                        <a:schemeClr val="dk1">
                          <a:alpha val="40000"/>
                        </a:schemeClr>
                      </a:outerShdw>
                    </a:effectLst>
                  </a:rPr>
                  <a:t> cuyos elementos son:</a:t>
                </a:r>
              </a:p>
              <a:p>
                <a:pPr algn="just"/>
                <a:endParaRPr lang="es-ES" sz="2400" b="0" cap="none" spc="0" dirty="0">
                  <a:ln w="0"/>
                  <a:solidFill>
                    <a:schemeClr val="tx1"/>
                  </a:solidFill>
                  <a:effectLst>
                    <a:outerShdw blurRad="38100" dist="19050" dir="2700000" algn="tl" rotWithShape="0">
                      <a:schemeClr val="dk1">
                        <a:alpha val="40000"/>
                      </a:schemeClr>
                    </a:outerShdw>
                  </a:effectLst>
                </a:endParaRPr>
              </a:p>
              <a:p>
                <a:pPr algn="just"/>
                <a14:m>
                  <m:oMathPara xmlns:m="http://schemas.openxmlformats.org/officeDocument/2006/math">
                    <m:oMathParaPr>
                      <m:jc m:val="centerGroup"/>
                    </m:oMathParaPr>
                    <m:oMath xmlns:m="http://schemas.openxmlformats.org/officeDocument/2006/math">
                      <m:sSub>
                        <m:sSubPr>
                          <m:ctrlPr>
                            <a:rPr lang="es-ES" sz="2400" i="1" smtClean="0">
                              <a:ln w="0"/>
                              <a:solidFill>
                                <a:srgbClr val="00B0F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𝑆</m:t>
                          </m:r>
                        </m:e>
                        <m:sub>
                          <m:r>
                            <a:rPr lang="es-MX" sz="2400" b="0" i="1" smtClean="0">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𝐿</m:t>
                          </m:r>
                          <m:r>
                            <a:rPr lang="es-MX" sz="2400" b="0" i="1" smtClean="0">
                              <a:ln w="0"/>
                              <a:solidFill>
                                <a:srgbClr val="00B0F0"/>
                              </a:solidFill>
                              <a:effectLst>
                                <a:outerShdw blurRad="38100" dist="19050" dir="2700000" algn="tl" rotWithShape="0">
                                  <a:schemeClr val="dk1">
                                    <a:alpha val="40000"/>
                                  </a:schemeClr>
                                </a:outerShdw>
                              </a:effectLst>
                              <a:latin typeface="Cambria Math" panose="02040503050406030204" pitchFamily="18" charset="0"/>
                            </a:rPr>
                            <m:t>−1</m:t>
                          </m:r>
                        </m:sub>
                      </m:s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0</m:t>
                          </m:r>
                        </m:sub>
                      </m:s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1</m:t>
                          </m:r>
                        </m:sub>
                      </m:s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𝐿</m:t>
                          </m:r>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−1</m:t>
                          </m:r>
                        </m:sub>
                      </m:sSub>
                    </m:oMath>
                  </m:oMathPara>
                </a14:m>
                <a:endParaRPr lang="es-ES" sz="2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4" name="Rectángulo 3">
                <a:extLst>
                  <a:ext uri="{FF2B5EF4-FFF2-40B4-BE49-F238E27FC236}">
                    <a16:creationId xmlns:a16="http://schemas.microsoft.com/office/drawing/2014/main" id="{2DB2462B-AA39-44A7-A5D4-672754857CE4}"/>
                  </a:ext>
                </a:extLst>
              </p:cNvPr>
              <p:cNvSpPr>
                <a:spLocks noRot="1" noChangeAspect="1" noMove="1" noResize="1" noEditPoints="1" noAdjustHandles="1" noChangeArrowheads="1" noChangeShapeType="1" noTextEdit="1"/>
              </p:cNvSpPr>
              <p:nvPr/>
            </p:nvSpPr>
            <p:spPr>
              <a:xfrm>
                <a:off x="320546" y="1700597"/>
                <a:ext cx="6080254" cy="3416320"/>
              </a:xfrm>
              <a:prstGeom prst="rect">
                <a:avLst/>
              </a:prstGeom>
              <a:blipFill>
                <a:blip r:embed="rId2"/>
                <a:stretch>
                  <a:fillRect l="-1805" t="-1786" r="-1906" b="-536"/>
                </a:stretch>
              </a:blipFill>
            </p:spPr>
            <p:txBody>
              <a:bodyPr/>
              <a:lstStyle/>
              <a:p>
                <a:r>
                  <a:rPr lang="en-US">
                    <a:noFill/>
                  </a:rPr>
                  <a:t> </a:t>
                </a:r>
              </a:p>
            </p:txBody>
          </p:sp>
        </mc:Fallback>
      </mc:AlternateContent>
      <p:pic>
        <p:nvPicPr>
          <p:cNvPr id="10242" name="Picture 2" descr="La imagen puede contener: 2 personas, texto">
            <a:extLst>
              <a:ext uri="{FF2B5EF4-FFF2-40B4-BE49-F238E27FC236}">
                <a16:creationId xmlns:a16="http://schemas.microsoft.com/office/drawing/2014/main" id="{BAE71F87-DC65-491D-8EB2-56FC76BCD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8824" y="1442907"/>
            <a:ext cx="3289684" cy="4043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146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Demostración</a:t>
            </a:r>
            <a:endParaRPr lang="en-US" b="1" dirty="0"/>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2DB2462B-AA39-44A7-A5D4-672754857CE4}"/>
                  </a:ext>
                </a:extLst>
              </p:cNvPr>
              <p:cNvSpPr/>
              <p:nvPr/>
            </p:nvSpPr>
            <p:spPr>
              <a:xfrm>
                <a:off x="320546" y="1700597"/>
                <a:ext cx="6080254" cy="3785652"/>
              </a:xfrm>
              <a:prstGeom prst="rect">
                <a:avLst/>
              </a:prstGeom>
              <a:noFill/>
            </p:spPr>
            <p:txBody>
              <a:bodyPr wrap="square" lIns="91440" tIns="45720" rIns="91440" bIns="45720">
                <a:spAutoFit/>
              </a:bodyPr>
              <a:lstStyle/>
              <a:p>
                <a:pPr algn="just"/>
                <a:r>
                  <a:rPr lang="es-MX" sz="2400" b="0" cap="none" spc="0" dirty="0">
                    <a:ln w="0"/>
                    <a:solidFill>
                      <a:schemeClr val="tx1"/>
                    </a:solidFill>
                    <a:effectLst>
                      <a:outerShdw blurRad="38100" dist="19050" dir="2700000" algn="tl" rotWithShape="0">
                        <a:schemeClr val="dk1">
                          <a:alpha val="40000"/>
                        </a:schemeClr>
                      </a:outerShdw>
                    </a:effectLst>
                  </a:rPr>
                  <a:t>Restemos ambos subconjuntos </a:t>
                </a:r>
                <a14:m>
                  <m:oMath xmlns:m="http://schemas.openxmlformats.org/officeDocument/2006/math">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𝑆</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𝑅</m:t>
                        </m:r>
                      </m:sub>
                    </m:sSub>
                  </m:oMath>
                </a14:m>
                <a:r>
                  <a:rPr lang="es-MX" sz="2400" b="0" cap="none" spc="0" dirty="0">
                    <a:ln w="0"/>
                    <a:solidFill>
                      <a:schemeClr val="tx1"/>
                    </a:solidFill>
                    <a:effectLst>
                      <a:outerShdw blurRad="38100" dist="19050" dir="2700000" algn="tl" rotWithShape="0">
                        <a:schemeClr val="dk1">
                          <a:alpha val="40000"/>
                        </a:schemeClr>
                      </a:outerShdw>
                    </a:effectLst>
                  </a:rPr>
                  <a:t>-</a:t>
                </a:r>
                <a:r>
                  <a:rPr lang="es-ES" sz="2400" dirty="0">
                    <a:ln w="0"/>
                    <a:solidFill>
                      <a:srgbClr val="FF0000"/>
                    </a:solidFill>
                    <a:effectLst>
                      <a:outerShdw blurRad="38100" dist="19050" dir="2700000" algn="tl" rotWithShape="0">
                        <a:schemeClr val="dk1">
                          <a:alpha val="40000"/>
                        </a:schemeClr>
                      </a:outerShdw>
                    </a:effectLst>
                  </a:rPr>
                  <a:t> </a:t>
                </a:r>
                <a14:m>
                  <m:oMath xmlns:m="http://schemas.openxmlformats.org/officeDocument/2006/math">
                    <m:sSub>
                      <m:sSubPr>
                        <m:ctrlPr>
                          <a:rPr lang="es-ES" sz="2400" i="1" smtClean="0">
                            <a:ln w="0"/>
                            <a:solidFill>
                              <a:srgbClr val="00B0F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𝑆</m:t>
                        </m:r>
                      </m:e>
                      <m:sub>
                        <m:r>
                          <a:rPr lang="es-MX" sz="2400" b="0" i="1" smtClean="0">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𝐿</m:t>
                        </m:r>
                        <m:r>
                          <a:rPr lang="es-MX" sz="2400" b="0" i="1" smtClean="0">
                            <a:ln w="0"/>
                            <a:solidFill>
                              <a:srgbClr val="00B0F0"/>
                            </a:solidFill>
                            <a:effectLst>
                              <a:outerShdw blurRad="38100" dist="19050" dir="2700000" algn="tl" rotWithShape="0">
                                <a:schemeClr val="dk1">
                                  <a:alpha val="40000"/>
                                </a:schemeClr>
                              </a:outerShdw>
                            </a:effectLst>
                            <a:latin typeface="Cambria Math" panose="02040503050406030204" pitchFamily="18" charset="0"/>
                          </a:rPr>
                          <m:t>−1</m:t>
                        </m:r>
                      </m:sub>
                    </m:sSub>
                  </m:oMath>
                </a14:m>
                <a:r>
                  <a:rPr lang="es-MX" sz="2400" b="0" cap="none" spc="0" dirty="0">
                    <a:ln w="0"/>
                    <a:solidFill>
                      <a:schemeClr val="tx1"/>
                    </a:solidFill>
                    <a:effectLst>
                      <a:outerShdw blurRad="38100" dist="19050" dir="2700000" algn="tl" rotWithShape="0">
                        <a:schemeClr val="dk1">
                          <a:alpha val="40000"/>
                        </a:schemeClr>
                      </a:outerShdw>
                    </a:effectLst>
                  </a:rPr>
                  <a:t> </a:t>
                </a:r>
              </a:p>
              <a:p>
                <a:pPr algn="just"/>
                <a14:m>
                  <m:oMathPara xmlns:m="http://schemas.openxmlformats.org/officeDocument/2006/math">
                    <m:oMathParaPr>
                      <m:jc m:val="left"/>
                    </m:oMathParaPr>
                    <m:oMath xmlns:m="http://schemas.openxmlformats.org/officeDocument/2006/math">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   </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0</m:t>
                          </m:r>
                        </m:sub>
                      </m:s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1</m:t>
                          </m:r>
                        </m:sub>
                      </m:s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𝐿</m:t>
                          </m:r>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−1</m:t>
                          </m:r>
                        </m:sub>
                      </m:s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𝐿</m:t>
                          </m:r>
                        </m:sub>
                      </m:s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𝑅</m:t>
                          </m:r>
                        </m:sub>
                      </m:sSub>
                      <m:r>
                        <a:rPr lang="es-MX" sz="2400" b="0" i="1"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es-ES" sz="2400" dirty="0">
                  <a:ln w="0"/>
                  <a:effectLst>
                    <a:outerShdw blurRad="38100" dist="19050" dir="2700000" algn="tl" rotWithShape="0">
                      <a:schemeClr val="dk1">
                        <a:alpha val="40000"/>
                      </a:schemeClr>
                    </a:outerShdw>
                  </a:effectLst>
                </a:endParaRPr>
              </a:p>
              <a:p>
                <a:pPr/>
                <a14:m>
                  <m:oMathPara xmlns:m="http://schemas.openxmlformats.org/officeDocument/2006/math">
                    <m:oMathParaPr>
                      <m:jc m:val="left"/>
                    </m:oMathParaPr>
                    <m:oMath xmlns:m="http://schemas.openxmlformats.org/officeDocument/2006/math">
                      <m:r>
                        <a:rPr lang="es-MX" sz="2400" b="0" i="1" smtClean="0">
                          <a:ln w="0"/>
                          <a:solidFill>
                            <a:srgbClr val="00B0F0"/>
                          </a:solidFill>
                          <a:effectLst>
                            <a:outerShdw blurRad="38100" dist="19050" dir="2700000" algn="tl" rotWithShape="0">
                              <a:schemeClr val="dk1">
                                <a:alpha val="40000"/>
                              </a:schemeClr>
                            </a:outerShdw>
                          </a:effectLst>
                          <a:latin typeface="Cambria Math" panose="02040503050406030204" pitchFamily="18" charset="0"/>
                        </a:rPr>
                        <m:t>   </m:t>
                      </m:r>
                      <m:sSub>
                        <m:sSubPr>
                          <m:ctrlPr>
                            <a:rPr lang="es-ES"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0</m:t>
                          </m:r>
                        </m:sub>
                      </m:s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1</m:t>
                          </m:r>
                        </m:sub>
                      </m:s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𝐿</m:t>
                          </m:r>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−1</m:t>
                          </m:r>
                        </m:sub>
                      </m:sSub>
                    </m:oMath>
                  </m:oMathPara>
                </a14:m>
                <a:endParaRPr lang="es-ES" sz="2400" dirty="0">
                  <a:ln w="0"/>
                  <a:effectLst>
                    <a:outerShdw blurRad="38100" dist="19050" dir="2700000" algn="tl" rotWithShape="0">
                      <a:schemeClr val="dk1">
                        <a:alpha val="40000"/>
                      </a:schemeClr>
                    </a:outerShdw>
                  </a:effectLst>
                </a:endParaRPr>
              </a:p>
              <a:p>
                <a:pPr algn="just"/>
                <a:endParaRPr lang="es-ES" sz="2400" b="0" cap="none" spc="0" dirty="0">
                  <a:ln w="0"/>
                  <a:solidFill>
                    <a:schemeClr val="tx1"/>
                  </a:solidFill>
                  <a:effectLst>
                    <a:outerShdw blurRad="38100" dist="19050" dir="2700000" algn="tl" rotWithShape="0">
                      <a:schemeClr val="dk1">
                        <a:alpha val="40000"/>
                      </a:schemeClr>
                    </a:outerShdw>
                  </a:effectLst>
                </a:endParaRPr>
              </a:p>
              <a:p>
                <a:pPr algn="just"/>
                <a:r>
                  <a:rPr lang="es-ES" sz="2400" dirty="0">
                    <a:ln w="0"/>
                    <a:effectLst>
                      <a:outerShdw blurRad="38100" dist="19050" dir="2700000" algn="tl" rotWithShape="0">
                        <a:schemeClr val="dk1">
                          <a:alpha val="40000"/>
                        </a:schemeClr>
                      </a:outerShdw>
                    </a:effectLst>
                  </a:rPr>
                  <a:t>Lo que nos da como resultado</a:t>
                </a:r>
              </a:p>
              <a:p>
                <a:pPr algn="just"/>
                <a14:m>
                  <m:oMath xmlns:m="http://schemas.openxmlformats.org/officeDocument/2006/math">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𝑆</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𝑅</m:t>
                        </m:r>
                      </m:sub>
                    </m:sSub>
                  </m:oMath>
                </a14:m>
                <a:r>
                  <a:rPr lang="es-MX" sz="2400" dirty="0">
                    <a:ln w="0"/>
                    <a:effectLst>
                      <a:outerShdw blurRad="38100" dist="19050" dir="2700000" algn="tl" rotWithShape="0">
                        <a:schemeClr val="dk1">
                          <a:alpha val="40000"/>
                        </a:schemeClr>
                      </a:outerShdw>
                    </a:effectLst>
                  </a:rPr>
                  <a:t>-</a:t>
                </a:r>
                <a:r>
                  <a:rPr lang="es-ES" sz="2400" dirty="0">
                    <a:ln w="0"/>
                    <a:solidFill>
                      <a:srgbClr val="FF0000"/>
                    </a:solidFill>
                    <a:effectLst>
                      <a:outerShdw blurRad="38100" dist="19050" dir="2700000" algn="tl" rotWithShape="0">
                        <a:schemeClr val="dk1">
                          <a:alpha val="40000"/>
                        </a:schemeClr>
                      </a:outerShdw>
                    </a:effectLst>
                  </a:rPr>
                  <a:t> </a:t>
                </a:r>
                <a14:m>
                  <m:oMath xmlns:m="http://schemas.openxmlformats.org/officeDocument/2006/math">
                    <m:sSub>
                      <m:sSubPr>
                        <m:ctrlPr>
                          <a:rPr lang="es-ES"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𝑆</m:t>
                        </m:r>
                      </m:e>
                      <m:sub>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𝐿</m:t>
                        </m:r>
                        <m:r>
                          <a:rPr lang="es-MX" sz="2400" i="1">
                            <a:ln w="0"/>
                            <a:solidFill>
                              <a:srgbClr val="00B0F0"/>
                            </a:solidFill>
                            <a:effectLst>
                              <a:outerShdw blurRad="38100" dist="19050" dir="2700000" algn="tl" rotWithShape="0">
                                <a:schemeClr val="dk1">
                                  <a:alpha val="40000"/>
                                </a:schemeClr>
                              </a:outerShdw>
                            </a:effectLst>
                            <a:latin typeface="Cambria Math" panose="02040503050406030204" pitchFamily="18" charset="0"/>
                          </a:rPr>
                          <m:t>−1</m:t>
                        </m:r>
                      </m:sub>
                    </m:sSub>
                  </m:oMath>
                </a14:m>
                <a:r>
                  <a:rPr lang="es-MX" sz="2400" b="0" cap="none" spc="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𝐿</m:t>
                        </m:r>
                      </m:sub>
                    </m:s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m:t>
                    </m:r>
                    <m:sSub>
                      <m:sSubPr>
                        <m:ctrlPr>
                          <a:rPr lang="es-ES"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i="1">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𝑅</m:t>
                        </m:r>
                      </m:sub>
                    </m:sSub>
                  </m:oMath>
                </a14:m>
                <a:endParaRPr lang="es-MX" sz="2400" b="0" cap="none" spc="0" dirty="0">
                  <a:ln w="0"/>
                  <a:solidFill>
                    <a:schemeClr val="tx1"/>
                  </a:solidFill>
                  <a:effectLst>
                    <a:outerShdw blurRad="38100" dist="19050" dir="2700000" algn="tl" rotWithShape="0">
                      <a:schemeClr val="dk1">
                        <a:alpha val="40000"/>
                      </a:schemeClr>
                    </a:outerShdw>
                  </a:effectLst>
                </a:endParaRPr>
              </a:p>
              <a:p>
                <a:pPr algn="just"/>
                <a:endParaRPr lang="es-MX" sz="2400" dirty="0">
                  <a:ln w="0"/>
                  <a:effectLst>
                    <a:outerShdw blurRad="38100" dist="19050" dir="2700000" algn="tl" rotWithShape="0">
                      <a:schemeClr val="dk1">
                        <a:alpha val="40000"/>
                      </a:schemeClr>
                    </a:outerShdw>
                  </a:effectLst>
                </a:endParaRPr>
              </a:p>
              <a:p>
                <a:pPr algn="just"/>
                <a:r>
                  <a:rPr lang="es-MX" sz="2400" b="0" cap="none" spc="0" dirty="0">
                    <a:ln w="0"/>
                    <a:solidFill>
                      <a:schemeClr val="tx1"/>
                    </a:solidFill>
                    <a:effectLst>
                      <a:outerShdw blurRad="38100" dist="19050" dir="2700000" algn="tl" rotWithShape="0">
                        <a:schemeClr val="dk1">
                          <a:alpha val="40000"/>
                        </a:schemeClr>
                      </a:outerShdw>
                    </a:effectLst>
                  </a:rPr>
                  <a:t>Por tanto, si es posible conocer </a:t>
                </a:r>
                <a:r>
                  <a:rPr lang="es-MX" sz="2400" dirty="0">
                    <a:ln w="0"/>
                    <a:effectLst>
                      <a:outerShdw blurRad="38100" dist="19050" dir="2700000" algn="tl" rotWithShape="0">
                        <a:schemeClr val="dk1">
                          <a:alpha val="40000"/>
                        </a:schemeClr>
                      </a:outerShdw>
                    </a:effectLst>
                  </a:rPr>
                  <a:t>la suma de elementos de un arreglo dado un rango.</a:t>
                </a:r>
                <a:endParaRPr lang="es-MX" sz="2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4" name="Rectángulo 3">
                <a:extLst>
                  <a:ext uri="{FF2B5EF4-FFF2-40B4-BE49-F238E27FC236}">
                    <a16:creationId xmlns:a16="http://schemas.microsoft.com/office/drawing/2014/main" id="{2DB2462B-AA39-44A7-A5D4-672754857CE4}"/>
                  </a:ext>
                </a:extLst>
              </p:cNvPr>
              <p:cNvSpPr>
                <a:spLocks noRot="1" noChangeAspect="1" noMove="1" noResize="1" noEditPoints="1" noAdjustHandles="1" noChangeArrowheads="1" noChangeShapeType="1" noTextEdit="1"/>
              </p:cNvSpPr>
              <p:nvPr/>
            </p:nvSpPr>
            <p:spPr>
              <a:xfrm>
                <a:off x="320546" y="1700597"/>
                <a:ext cx="6080254" cy="3785652"/>
              </a:xfrm>
              <a:prstGeom prst="rect">
                <a:avLst/>
              </a:prstGeom>
              <a:blipFill>
                <a:blip r:embed="rId2"/>
                <a:stretch>
                  <a:fillRect l="-1805" t="-1610" r="-1906" b="-3382"/>
                </a:stretch>
              </a:blipFill>
            </p:spPr>
            <p:txBody>
              <a:bodyPr/>
              <a:lstStyle/>
              <a:p>
                <a:r>
                  <a:rPr lang="en-US">
                    <a:noFill/>
                  </a:rPr>
                  <a:t> </a:t>
                </a:r>
              </a:p>
            </p:txBody>
          </p:sp>
        </mc:Fallback>
      </mc:AlternateContent>
      <p:pic>
        <p:nvPicPr>
          <p:cNvPr id="11266" name="Picture 2" descr="Imagen relacionada">
            <a:extLst>
              <a:ext uri="{FF2B5EF4-FFF2-40B4-BE49-F238E27FC236}">
                <a16:creationId xmlns:a16="http://schemas.microsoft.com/office/drawing/2014/main" id="{07F9D45B-6184-482B-A3EC-1064A573F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813568"/>
            <a:ext cx="4612186" cy="3343835"/>
          </a:xfrm>
          <a:prstGeom prst="rect">
            <a:avLst/>
          </a:prstGeom>
          <a:noFill/>
          <a:extLst>
            <a:ext uri="{909E8E84-426E-40DD-AFC4-6F175D3DCCD1}">
              <a14:hiddenFill xmlns:a14="http://schemas.microsoft.com/office/drawing/2010/main">
                <a:solidFill>
                  <a:srgbClr val="FFFFFF"/>
                </a:solidFill>
              </a14:hiddenFill>
            </a:ext>
          </a:extLst>
        </p:spPr>
      </p:pic>
      <p:sp>
        <p:nvSpPr>
          <p:cNvPr id="3" name="Signo menos 2">
            <a:extLst>
              <a:ext uri="{FF2B5EF4-FFF2-40B4-BE49-F238E27FC236}">
                <a16:creationId xmlns:a16="http://schemas.microsoft.com/office/drawing/2014/main" id="{3D99DBC5-EC2E-4EFF-9BEB-0ED46AD1FAB3}"/>
              </a:ext>
            </a:extLst>
          </p:cNvPr>
          <p:cNvSpPr/>
          <p:nvPr/>
        </p:nvSpPr>
        <p:spPr>
          <a:xfrm>
            <a:off x="320545" y="2393137"/>
            <a:ext cx="294609" cy="224117"/>
          </a:xfrm>
          <a:prstGeom prst="mathMin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2618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p:sp>
        <p:nvSpPr>
          <p:cNvPr id="4" name="Rectángulo 3">
            <a:extLst>
              <a:ext uri="{FF2B5EF4-FFF2-40B4-BE49-F238E27FC236}">
                <a16:creationId xmlns:a16="http://schemas.microsoft.com/office/drawing/2014/main" id="{2DB2462B-AA39-44A7-A5D4-672754857CE4}"/>
              </a:ext>
            </a:extLst>
          </p:cNvPr>
          <p:cNvSpPr/>
          <p:nvPr/>
        </p:nvSpPr>
        <p:spPr>
          <a:xfrm>
            <a:off x="320546" y="1700597"/>
            <a:ext cx="11505694" cy="461665"/>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Nuevamente utilizaremos la siguiente entrada</a:t>
            </a:r>
            <a:endParaRPr lang="es-MX" sz="2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6" name="Tabla 5">
            <a:extLst>
              <a:ext uri="{FF2B5EF4-FFF2-40B4-BE49-F238E27FC236}">
                <a16:creationId xmlns:a16="http://schemas.microsoft.com/office/drawing/2014/main" id="{D3E35D5D-7952-48CE-AB3B-6AB77AB7921B}"/>
              </a:ext>
            </a:extLst>
          </p:cNvPr>
          <p:cNvGraphicFramePr>
            <a:graphicFrameLocks noGrp="1"/>
          </p:cNvGraphicFramePr>
          <p:nvPr>
            <p:extLst>
              <p:ext uri="{D42A27DB-BD31-4B8C-83A1-F6EECF244321}">
                <p14:modId xmlns:p14="http://schemas.microsoft.com/office/powerpoint/2010/main" val="193567955"/>
              </p:ext>
            </p:extLst>
          </p:nvPr>
        </p:nvGraphicFramePr>
        <p:xfrm>
          <a:off x="1672769" y="2285728"/>
          <a:ext cx="8128000" cy="1010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98814713"/>
                    </a:ext>
                  </a:extLst>
                </a:gridCol>
                <a:gridCol w="4064000">
                  <a:extLst>
                    <a:ext uri="{9D8B030D-6E8A-4147-A177-3AD203B41FA5}">
                      <a16:colId xmlns:a16="http://schemas.microsoft.com/office/drawing/2014/main" val="630817980"/>
                    </a:ext>
                  </a:extLst>
                </a:gridCol>
              </a:tblGrid>
              <a:tr h="370840">
                <a:tc>
                  <a:txBody>
                    <a:bodyPr/>
                    <a:lstStyle/>
                    <a:p>
                      <a:r>
                        <a:rPr lang="es-MX" dirty="0"/>
                        <a:t>Entrada</a:t>
                      </a:r>
                      <a:endParaRPr lang="en-US" dirty="0"/>
                    </a:p>
                  </a:txBody>
                  <a:tcPr/>
                </a:tc>
                <a:tc>
                  <a:txBody>
                    <a:bodyPr/>
                    <a:lstStyle/>
                    <a:p>
                      <a:r>
                        <a:rPr lang="es-MX" dirty="0"/>
                        <a:t>Salida</a:t>
                      </a:r>
                      <a:endParaRPr lang="en-US" dirty="0"/>
                    </a:p>
                  </a:txBody>
                  <a:tcPr/>
                </a:tc>
                <a:extLst>
                  <a:ext uri="{0D108BD9-81ED-4DB2-BD59-A6C34878D82A}">
                    <a16:rowId xmlns:a16="http://schemas.microsoft.com/office/drawing/2014/main" val="1753031341"/>
                  </a:ext>
                </a:extLst>
              </a:tr>
              <a:tr h="370840">
                <a:tc>
                  <a:txBody>
                    <a:bodyPr/>
                    <a:lstStyle/>
                    <a:p>
                      <a:r>
                        <a:rPr lang="es-MX" dirty="0"/>
                        <a:t>3</a:t>
                      </a:r>
                    </a:p>
                    <a:p>
                      <a:r>
                        <a:rPr lang="es-MX" dirty="0"/>
                        <a:t>2 3 -1</a:t>
                      </a:r>
                      <a:endParaRPr lang="en-US" dirty="0"/>
                    </a:p>
                  </a:txBody>
                  <a:tcPr/>
                </a:tc>
                <a:tc>
                  <a:txBody>
                    <a:bodyPr/>
                    <a:lstStyle/>
                    <a:p>
                      <a:r>
                        <a:rPr lang="es-MX" dirty="0"/>
                        <a:t>5</a:t>
                      </a:r>
                      <a:endParaRPr lang="en-US" dirty="0"/>
                    </a:p>
                  </a:txBody>
                  <a:tcPr/>
                </a:tc>
                <a:extLst>
                  <a:ext uri="{0D108BD9-81ED-4DB2-BD59-A6C34878D82A}">
                    <a16:rowId xmlns:a16="http://schemas.microsoft.com/office/drawing/2014/main" val="65822967"/>
                  </a:ext>
                </a:extLst>
              </a:tr>
            </a:tbl>
          </a:graphicData>
        </a:graphic>
      </p:graphicFrame>
      <p:sp>
        <p:nvSpPr>
          <p:cNvPr id="7" name="Rectángulo 6">
            <a:extLst>
              <a:ext uri="{FF2B5EF4-FFF2-40B4-BE49-F238E27FC236}">
                <a16:creationId xmlns:a16="http://schemas.microsoft.com/office/drawing/2014/main" id="{E406B005-2B74-427A-9E6A-D947EBA3416E}"/>
              </a:ext>
            </a:extLst>
          </p:cNvPr>
          <p:cNvSpPr/>
          <p:nvPr/>
        </p:nvSpPr>
        <p:spPr>
          <a:xfrm>
            <a:off x="343153" y="3561353"/>
            <a:ext cx="11505694" cy="830997"/>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Lo primero que debemos hacer es realizar la suma acumulada de todos los elementos del arreglo </a:t>
            </a:r>
            <a:r>
              <a:rPr lang="es-MX" sz="2400" b="1" i="1" dirty="0">
                <a:ln w="0"/>
                <a:effectLst>
                  <a:outerShdw blurRad="38100" dist="19050" dir="2700000" algn="tl" rotWithShape="0">
                    <a:schemeClr val="dk1">
                      <a:alpha val="40000"/>
                    </a:schemeClr>
                  </a:outerShdw>
                </a:effectLst>
              </a:rPr>
              <a:t>A</a:t>
            </a:r>
            <a:endParaRPr lang="es-MX" sz="2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a 4">
            <a:extLst>
              <a:ext uri="{FF2B5EF4-FFF2-40B4-BE49-F238E27FC236}">
                <a16:creationId xmlns:a16="http://schemas.microsoft.com/office/drawing/2014/main" id="{0402A2B0-8CBA-49BC-89DB-3CE633310FBC}"/>
              </a:ext>
            </a:extLst>
          </p:cNvPr>
          <p:cNvGraphicFramePr>
            <a:graphicFrameLocks noGrp="1"/>
          </p:cNvGraphicFramePr>
          <p:nvPr>
            <p:extLst>
              <p:ext uri="{D42A27DB-BD31-4B8C-83A1-F6EECF244321}">
                <p14:modId xmlns:p14="http://schemas.microsoft.com/office/powerpoint/2010/main" val="3148727789"/>
              </p:ext>
            </p:extLst>
          </p:nvPr>
        </p:nvGraphicFramePr>
        <p:xfrm>
          <a:off x="1672770" y="4530276"/>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37633650"/>
                    </a:ext>
                  </a:extLst>
                </a:gridCol>
                <a:gridCol w="2709333">
                  <a:extLst>
                    <a:ext uri="{9D8B030D-6E8A-4147-A177-3AD203B41FA5}">
                      <a16:colId xmlns:a16="http://schemas.microsoft.com/office/drawing/2014/main" val="3695537501"/>
                    </a:ext>
                  </a:extLst>
                </a:gridCol>
                <a:gridCol w="2709333">
                  <a:extLst>
                    <a:ext uri="{9D8B030D-6E8A-4147-A177-3AD203B41FA5}">
                      <a16:colId xmlns:a16="http://schemas.microsoft.com/office/drawing/2014/main" val="3262834704"/>
                    </a:ext>
                  </a:extLst>
                </a:gridCol>
              </a:tblGrid>
              <a:tr h="370840">
                <a:tc gridSpan="3">
                  <a:txBody>
                    <a:bodyPr/>
                    <a:lstStyle/>
                    <a:p>
                      <a:pPr algn="ctr"/>
                      <a:r>
                        <a:rPr lang="es-MX" dirty="0"/>
                        <a:t>Arreglo A</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511222321"/>
                  </a:ext>
                </a:extLst>
              </a:tr>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441496800"/>
                  </a:ext>
                </a:extLst>
              </a:tr>
            </a:tbl>
          </a:graphicData>
        </a:graphic>
      </p:graphicFrame>
      <p:graphicFrame>
        <p:nvGraphicFramePr>
          <p:cNvPr id="9" name="Tabla 8">
            <a:extLst>
              <a:ext uri="{FF2B5EF4-FFF2-40B4-BE49-F238E27FC236}">
                <a16:creationId xmlns:a16="http://schemas.microsoft.com/office/drawing/2014/main" id="{937A25D4-D0D1-4458-B532-27139C7E6B36}"/>
              </a:ext>
            </a:extLst>
          </p:cNvPr>
          <p:cNvGraphicFramePr>
            <a:graphicFrameLocks noGrp="1"/>
          </p:cNvGraphicFramePr>
          <p:nvPr>
            <p:extLst>
              <p:ext uri="{D42A27DB-BD31-4B8C-83A1-F6EECF244321}">
                <p14:modId xmlns:p14="http://schemas.microsoft.com/office/powerpoint/2010/main" val="2185054394"/>
              </p:ext>
            </p:extLst>
          </p:nvPr>
        </p:nvGraphicFramePr>
        <p:xfrm>
          <a:off x="1672769" y="5614493"/>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37633650"/>
                    </a:ext>
                  </a:extLst>
                </a:gridCol>
                <a:gridCol w="2709333">
                  <a:extLst>
                    <a:ext uri="{9D8B030D-6E8A-4147-A177-3AD203B41FA5}">
                      <a16:colId xmlns:a16="http://schemas.microsoft.com/office/drawing/2014/main" val="3695537501"/>
                    </a:ext>
                  </a:extLst>
                </a:gridCol>
                <a:gridCol w="2709333">
                  <a:extLst>
                    <a:ext uri="{9D8B030D-6E8A-4147-A177-3AD203B41FA5}">
                      <a16:colId xmlns:a16="http://schemas.microsoft.com/office/drawing/2014/main" val="3262834704"/>
                    </a:ext>
                  </a:extLst>
                </a:gridCol>
              </a:tblGrid>
              <a:tr h="370840">
                <a:tc gridSpan="3">
                  <a:txBody>
                    <a:bodyPr/>
                    <a:lstStyle/>
                    <a:p>
                      <a:pPr algn="ctr"/>
                      <a:r>
                        <a:rPr lang="es-MX" dirty="0"/>
                        <a:t>Arreglo A al aplicarle barrido acumulado</a:t>
                      </a:r>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511222321"/>
                  </a:ext>
                </a:extLst>
              </a:tr>
              <a:tr h="370840">
                <a:tc>
                  <a:txBody>
                    <a:bodyPr/>
                    <a:lstStyle/>
                    <a:p>
                      <a:pPr algn="ctr"/>
                      <a:r>
                        <a:rPr lang="es-MX" dirty="0"/>
                        <a:t>2</a:t>
                      </a:r>
                      <a:endParaRPr lang="en-US" dirty="0"/>
                    </a:p>
                  </a:txBody>
                  <a:tcPr/>
                </a:tc>
                <a:tc>
                  <a:txBody>
                    <a:bodyPr/>
                    <a:lstStyle/>
                    <a:p>
                      <a:pPr algn="ctr"/>
                      <a:r>
                        <a:rPr lang="es-MX" dirty="0"/>
                        <a:t>5</a:t>
                      </a:r>
                      <a:endParaRPr lang="en-US" dirty="0"/>
                    </a:p>
                  </a:txBody>
                  <a:tcPr/>
                </a:tc>
                <a:tc>
                  <a:txBody>
                    <a:bodyPr/>
                    <a:lstStyle/>
                    <a:p>
                      <a:pPr algn="ctr"/>
                      <a:r>
                        <a:rPr lang="es-MX" dirty="0"/>
                        <a:t>4</a:t>
                      </a:r>
                      <a:endParaRPr lang="en-US" dirty="0"/>
                    </a:p>
                  </a:txBody>
                  <a:tcPr/>
                </a:tc>
                <a:extLst>
                  <a:ext uri="{0D108BD9-81ED-4DB2-BD59-A6C34878D82A}">
                    <a16:rowId xmlns:a16="http://schemas.microsoft.com/office/drawing/2014/main" val="441496800"/>
                  </a:ext>
                </a:extLst>
              </a:tr>
            </a:tbl>
          </a:graphicData>
        </a:graphic>
      </p:graphicFrame>
    </p:spTree>
    <p:extLst>
      <p:ext uri="{BB962C8B-B14F-4D97-AF65-F5344CB8AC3E}">
        <p14:creationId xmlns:p14="http://schemas.microsoft.com/office/powerpoint/2010/main" val="124123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p:sp>
        <p:nvSpPr>
          <p:cNvPr id="7" name="Rectángulo 6">
            <a:extLst>
              <a:ext uri="{FF2B5EF4-FFF2-40B4-BE49-F238E27FC236}">
                <a16:creationId xmlns:a16="http://schemas.microsoft.com/office/drawing/2014/main" id="{E406B005-2B74-427A-9E6A-D947EBA3416E}"/>
              </a:ext>
            </a:extLst>
          </p:cNvPr>
          <p:cNvSpPr/>
          <p:nvPr/>
        </p:nvSpPr>
        <p:spPr>
          <a:xfrm>
            <a:off x="343153" y="1586044"/>
            <a:ext cx="11505694" cy="3785652"/>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Ya tenemos la suma acumulada ¿Ahora que?</a:t>
            </a:r>
          </a:p>
          <a:p>
            <a:pPr algn="just"/>
            <a:r>
              <a:rPr lang="es-MX" sz="2400" dirty="0">
                <a:ln w="0"/>
                <a:effectLst>
                  <a:outerShdw blurRad="38100" dist="19050" dir="2700000" algn="tl" rotWithShape="0">
                    <a:schemeClr val="dk1">
                      <a:alpha val="40000"/>
                    </a:schemeClr>
                  </a:outerShdw>
                </a:effectLst>
              </a:rPr>
              <a:t>Supongamos que nos piden calcular lo siguiente</a:t>
            </a:r>
          </a:p>
          <a:p>
            <a:pPr algn="just"/>
            <a:endParaRPr lang="es-MX" sz="2400" dirty="0">
              <a:ln w="0"/>
              <a:effectLst>
                <a:outerShdw blurRad="38100" dist="19050" dir="2700000" algn="tl" rotWithShape="0">
                  <a:schemeClr val="dk1">
                    <a:alpha val="40000"/>
                  </a:schemeClr>
                </a:outerShdw>
              </a:effectLst>
            </a:endParaRPr>
          </a:p>
          <a:p>
            <a:pPr algn="just"/>
            <a:r>
              <a:rPr lang="es-MX" sz="2400" dirty="0">
                <a:ln w="0"/>
                <a:effectLst>
                  <a:outerShdw blurRad="38100" dist="19050" dir="2700000" algn="tl" rotWithShape="0">
                    <a:schemeClr val="dk1">
                      <a:alpha val="40000"/>
                    </a:schemeClr>
                  </a:outerShdw>
                </a:effectLst>
              </a:rPr>
              <a:t>Suma(1, 2) </a:t>
            </a:r>
          </a:p>
          <a:p>
            <a:pPr algn="just"/>
            <a:r>
              <a:rPr lang="es-MX" sz="2400" dirty="0">
                <a:ln w="0"/>
                <a:effectLst>
                  <a:outerShdw blurRad="38100" dist="19050" dir="2700000" algn="tl" rotWithShape="0">
                    <a:schemeClr val="dk1">
                      <a:alpha val="40000"/>
                    </a:schemeClr>
                  </a:outerShdw>
                </a:effectLst>
              </a:rPr>
              <a:t>Si usamos fuerza bruta: 3 + (-1) = 2</a:t>
            </a:r>
          </a:p>
          <a:p>
            <a:pPr algn="just"/>
            <a:r>
              <a:rPr lang="es-MX" sz="2400" dirty="0">
                <a:ln w="0"/>
                <a:effectLst>
                  <a:outerShdw blurRad="38100" dist="19050" dir="2700000" algn="tl" rotWithShape="0">
                    <a:schemeClr val="dk1">
                      <a:alpha val="40000"/>
                    </a:schemeClr>
                  </a:outerShdw>
                </a:effectLst>
              </a:rPr>
              <a:t>Si usamos barrido acumulado: 4 – 2 = 2</a:t>
            </a:r>
          </a:p>
          <a:p>
            <a:pPr algn="just"/>
            <a:endParaRPr lang="es-MX" sz="2400" dirty="0">
              <a:ln w="0"/>
              <a:effectLst>
                <a:outerShdw blurRad="38100" dist="19050" dir="2700000" algn="tl" rotWithShape="0">
                  <a:schemeClr val="dk1">
                    <a:alpha val="40000"/>
                  </a:schemeClr>
                </a:outerShdw>
              </a:effectLst>
            </a:endParaRPr>
          </a:p>
          <a:p>
            <a:pPr algn="just"/>
            <a:r>
              <a:rPr lang="es-MX" sz="2400" dirty="0">
                <a:ln w="0"/>
                <a:effectLst>
                  <a:outerShdw blurRad="38100" dist="19050" dir="2700000" algn="tl" rotWithShape="0">
                    <a:schemeClr val="dk1">
                      <a:alpha val="40000"/>
                    </a:schemeClr>
                  </a:outerShdw>
                </a:effectLst>
              </a:rPr>
              <a:t>Suma(0, 2)</a:t>
            </a:r>
          </a:p>
          <a:p>
            <a:pPr algn="just"/>
            <a:r>
              <a:rPr lang="es-MX" sz="2400" dirty="0">
                <a:ln w="0"/>
                <a:effectLst>
                  <a:outerShdw blurRad="38100" dist="19050" dir="2700000" algn="tl" rotWithShape="0">
                    <a:schemeClr val="dk1">
                      <a:alpha val="40000"/>
                    </a:schemeClr>
                  </a:outerShdw>
                </a:effectLst>
              </a:rPr>
              <a:t>Por fuerza bruta: 2 + 3 + (-1) = 4</a:t>
            </a:r>
          </a:p>
          <a:p>
            <a:pPr algn="just"/>
            <a:r>
              <a:rPr lang="es-MX" sz="2400" dirty="0">
                <a:ln w="0"/>
                <a:effectLst>
                  <a:outerShdw blurRad="38100" dist="19050" dir="2700000" algn="tl" rotWithShape="0">
                    <a:schemeClr val="dk1">
                      <a:alpha val="40000"/>
                    </a:schemeClr>
                  </a:outerShdw>
                </a:effectLst>
              </a:rPr>
              <a:t>Con barrido: 4 – (0) = 4</a:t>
            </a:r>
          </a:p>
        </p:txBody>
      </p:sp>
      <p:graphicFrame>
        <p:nvGraphicFramePr>
          <p:cNvPr id="8" name="Tabla 7">
            <a:extLst>
              <a:ext uri="{FF2B5EF4-FFF2-40B4-BE49-F238E27FC236}">
                <a16:creationId xmlns:a16="http://schemas.microsoft.com/office/drawing/2014/main" id="{D94F1C27-CCDE-4203-9D59-DC41D0D64B76}"/>
              </a:ext>
            </a:extLst>
          </p:cNvPr>
          <p:cNvGraphicFramePr>
            <a:graphicFrameLocks noGrp="1"/>
          </p:cNvGraphicFramePr>
          <p:nvPr>
            <p:extLst>
              <p:ext uri="{D42A27DB-BD31-4B8C-83A1-F6EECF244321}">
                <p14:modId xmlns:p14="http://schemas.microsoft.com/office/powerpoint/2010/main" val="674618708"/>
              </p:ext>
            </p:extLst>
          </p:nvPr>
        </p:nvGraphicFramePr>
        <p:xfrm>
          <a:off x="7025994" y="4630016"/>
          <a:ext cx="3048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dirty="0"/>
                        <a:t>2</a:t>
                      </a:r>
                      <a:endParaRPr lang="en-US" dirty="0"/>
                    </a:p>
                  </a:txBody>
                  <a:tcPr>
                    <a:lnB w="38100" cmpd="sng">
                      <a:noFill/>
                    </a:lnB>
                  </a:tcPr>
                </a:tc>
                <a:tc>
                  <a:txBody>
                    <a:bodyPr/>
                    <a:lstStyle/>
                    <a:p>
                      <a:pPr algn="ctr"/>
                      <a:r>
                        <a:rPr lang="es-MX" dirty="0"/>
                        <a:t>5</a:t>
                      </a:r>
                      <a:endParaRPr lang="en-US" dirty="0"/>
                    </a:p>
                  </a:txBody>
                  <a:tcPr>
                    <a:lnB w="38100" cmpd="sng">
                      <a:noFill/>
                    </a:lnB>
                  </a:tcPr>
                </a:tc>
                <a:tc>
                  <a:txBody>
                    <a:bodyPr/>
                    <a:lstStyle/>
                    <a:p>
                      <a:pPr algn="ctr"/>
                      <a:r>
                        <a:rPr lang="es-MX" dirty="0"/>
                        <a:t>4</a:t>
                      </a:r>
                      <a:endParaRPr lang="en-US" dirty="0"/>
                    </a:p>
                  </a:txBody>
                  <a:tcPr>
                    <a:lnB w="38100" cmpd="sng">
                      <a:noFill/>
                    </a:lnB>
                  </a:tcPr>
                </a:tc>
                <a:extLst>
                  <a:ext uri="{0D108BD9-81ED-4DB2-BD59-A6C34878D82A}">
                    <a16:rowId xmlns:a16="http://schemas.microsoft.com/office/drawing/2014/main" val="2644162037"/>
                  </a:ext>
                </a:extLst>
              </a:tr>
              <a:tr h="370840">
                <a:tc>
                  <a:txBody>
                    <a:bodyPr/>
                    <a:lstStyle/>
                    <a:p>
                      <a:pPr algn="ctr"/>
                      <a:r>
                        <a:rPr lang="es-MX" dirty="0"/>
                        <a:t>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MX" dirty="0"/>
                        <a:t>1</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MX" dirty="0"/>
                        <a:t>2</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0992676"/>
                  </a:ext>
                </a:extLst>
              </a:tr>
            </a:tbl>
          </a:graphicData>
        </a:graphic>
      </p:graphicFrame>
      <p:graphicFrame>
        <p:nvGraphicFramePr>
          <p:cNvPr id="18" name="Tabla 17">
            <a:extLst>
              <a:ext uri="{FF2B5EF4-FFF2-40B4-BE49-F238E27FC236}">
                <a16:creationId xmlns:a16="http://schemas.microsoft.com/office/drawing/2014/main" id="{B58A2114-0C71-4E63-997F-F750CAECEF62}"/>
              </a:ext>
            </a:extLst>
          </p:cNvPr>
          <p:cNvGraphicFramePr>
            <a:graphicFrameLocks noGrp="1"/>
          </p:cNvGraphicFramePr>
          <p:nvPr>
            <p:extLst>
              <p:ext uri="{D42A27DB-BD31-4B8C-83A1-F6EECF244321}">
                <p14:modId xmlns:p14="http://schemas.microsoft.com/office/powerpoint/2010/main" val="3701163000"/>
              </p:ext>
            </p:extLst>
          </p:nvPr>
        </p:nvGraphicFramePr>
        <p:xfrm>
          <a:off x="7025994" y="3058160"/>
          <a:ext cx="3048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dirty="0"/>
                        <a:t>2</a:t>
                      </a:r>
                      <a:endParaRPr lang="en-US" dirty="0"/>
                    </a:p>
                  </a:txBody>
                  <a:tcPr>
                    <a:lnB w="38100" cmpd="sng">
                      <a:noFill/>
                    </a:lnB>
                  </a:tcPr>
                </a:tc>
                <a:tc>
                  <a:txBody>
                    <a:bodyPr/>
                    <a:lstStyle/>
                    <a:p>
                      <a:pPr algn="ctr"/>
                      <a:r>
                        <a:rPr lang="es-MX" dirty="0"/>
                        <a:t>3</a:t>
                      </a:r>
                      <a:endParaRPr lang="en-US" dirty="0"/>
                    </a:p>
                  </a:txBody>
                  <a:tcPr>
                    <a:lnB w="38100" cmpd="sng">
                      <a:noFill/>
                    </a:lnB>
                  </a:tcPr>
                </a:tc>
                <a:tc>
                  <a:txBody>
                    <a:bodyPr/>
                    <a:lstStyle/>
                    <a:p>
                      <a:pPr algn="ctr"/>
                      <a:r>
                        <a:rPr lang="es-MX" dirty="0"/>
                        <a:t>-1</a:t>
                      </a:r>
                      <a:endParaRPr lang="en-US" dirty="0"/>
                    </a:p>
                  </a:txBody>
                  <a:tcPr>
                    <a:lnB w="38100" cmpd="sng">
                      <a:noFill/>
                    </a:lnB>
                  </a:tcPr>
                </a:tc>
                <a:extLst>
                  <a:ext uri="{0D108BD9-81ED-4DB2-BD59-A6C34878D82A}">
                    <a16:rowId xmlns:a16="http://schemas.microsoft.com/office/drawing/2014/main" val="2644162037"/>
                  </a:ext>
                </a:extLst>
              </a:tr>
              <a:tr h="370840">
                <a:tc>
                  <a:txBody>
                    <a:bodyPr/>
                    <a:lstStyle/>
                    <a:p>
                      <a:pPr algn="ctr"/>
                      <a:r>
                        <a:rPr lang="es-MX" dirty="0"/>
                        <a:t>0</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MX" dirty="0"/>
                        <a:t>1</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MX" dirty="0"/>
                        <a:t>2</a:t>
                      </a:r>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0992676"/>
                  </a:ext>
                </a:extLst>
              </a:tr>
            </a:tbl>
          </a:graphicData>
        </a:graphic>
      </p:graphicFrame>
    </p:spTree>
    <p:extLst>
      <p:ext uri="{BB962C8B-B14F-4D97-AF65-F5344CB8AC3E}">
        <p14:creationId xmlns:p14="http://schemas.microsoft.com/office/powerpoint/2010/main" val="390170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E406B005-2B74-427A-9E6A-D947EBA3416E}"/>
                  </a:ext>
                </a:extLst>
              </p:cNvPr>
              <p:cNvSpPr/>
              <p:nvPr/>
            </p:nvSpPr>
            <p:spPr>
              <a:xfrm>
                <a:off x="343153" y="1586044"/>
                <a:ext cx="5099704" cy="4893647"/>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Por tanto la complejidad de una </a:t>
                </a:r>
                <a:r>
                  <a:rPr lang="es-MX" sz="2400" dirty="0" err="1">
                    <a:ln w="0"/>
                    <a:effectLst>
                      <a:outerShdw blurRad="38100" dist="19050" dir="2700000" algn="tl" rotWithShape="0">
                        <a:schemeClr val="dk1">
                          <a:alpha val="40000"/>
                        </a:schemeClr>
                      </a:outerShdw>
                    </a:effectLst>
                  </a:rPr>
                  <a:t>query</a:t>
                </a:r>
                <a:r>
                  <a:rPr lang="es-MX" sz="2400" dirty="0">
                    <a:ln w="0"/>
                    <a:effectLst>
                      <a:outerShdw blurRad="38100" dist="19050" dir="2700000" algn="tl" rotWithShape="0">
                        <a:schemeClr val="dk1">
                          <a:alpha val="40000"/>
                        </a:schemeClr>
                      </a:outerShdw>
                    </a:effectLst>
                  </a:rPr>
                  <a:t> es </a:t>
                </a:r>
                <a14:m>
                  <m:oMath xmlns:m="http://schemas.openxmlformats.org/officeDocument/2006/math">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𝑂</m:t>
                    </m:r>
                    <m:d>
                      <m:dPr>
                        <m:ctrlPr>
                          <a:rPr lang="es-MX" sz="2400" b="0" i="1" smtClean="0">
                            <a:ln w="0"/>
                            <a:effectLst>
                              <a:outerShdw blurRad="38100" dist="19050" dir="2700000" algn="tl" rotWithShape="0">
                                <a:schemeClr val="dk1">
                                  <a:alpha val="40000"/>
                                </a:schemeClr>
                              </a:outerShdw>
                            </a:effectLst>
                            <a:latin typeface="Cambria Math" panose="02040503050406030204" pitchFamily="18" charset="0"/>
                          </a:rPr>
                        </m:ctrlPr>
                      </m:dPr>
                      <m:e>
                        <m:r>
                          <a:rPr lang="es-MX" sz="2400" b="0" i="1" smtClean="0">
                            <a:ln w="0"/>
                            <a:effectLst>
                              <a:outerShdw blurRad="38100" dist="19050" dir="2700000" algn="tl" rotWithShape="0">
                                <a:schemeClr val="dk1">
                                  <a:alpha val="40000"/>
                                </a:schemeClr>
                              </a:outerShdw>
                            </a:effectLst>
                            <a:latin typeface="Cambria Math" panose="02040503050406030204" pitchFamily="18" charset="0"/>
                          </a:rPr>
                          <m:t>1</m:t>
                        </m:r>
                      </m:e>
                    </m:d>
                  </m:oMath>
                </a14:m>
                <a:r>
                  <a:rPr lang="es-MX" sz="2400" dirty="0">
                    <a:ln w="0"/>
                    <a:effectLst>
                      <a:outerShdw blurRad="38100" dist="19050" dir="2700000" algn="tl" rotWithShape="0">
                        <a:schemeClr val="dk1">
                          <a:alpha val="40000"/>
                        </a:schemeClr>
                      </a:outerShdw>
                    </a:effectLst>
                  </a:rPr>
                  <a:t> es decir, de orden constante. </a:t>
                </a:r>
              </a:p>
              <a:p>
                <a:pPr algn="just"/>
                <a:r>
                  <a:rPr lang="es-MX" sz="2400" dirty="0">
                    <a:ln w="0"/>
                    <a:effectLst>
                      <a:outerShdw blurRad="38100" dist="19050" dir="2700000" algn="tl" rotWithShape="0">
                        <a:schemeClr val="dk1">
                          <a:alpha val="40000"/>
                        </a:schemeClr>
                      </a:outerShdw>
                    </a:effectLst>
                  </a:rPr>
                  <a:t>Utilizando esto para hace más eficiente el ejercicio que estamos analizando podemos hacer primero el barrido acumulado y posteriormente calcular todas las combinaciones que existen en el arreglo </a:t>
                </a:r>
                <a:r>
                  <a:rPr lang="es-MX" sz="2400" b="1" i="1" dirty="0">
                    <a:ln w="0"/>
                    <a:effectLst>
                      <a:outerShdw blurRad="38100" dist="19050" dir="2700000" algn="tl" rotWithShape="0">
                        <a:schemeClr val="dk1">
                          <a:alpha val="40000"/>
                        </a:schemeClr>
                      </a:outerShdw>
                    </a:effectLst>
                  </a:rPr>
                  <a:t>A </a:t>
                </a:r>
                <a:r>
                  <a:rPr lang="es-MX" sz="2400" dirty="0">
                    <a:ln w="0"/>
                    <a:effectLst>
                      <a:outerShdw blurRad="38100" dist="19050" dir="2700000" algn="tl" rotWithShape="0">
                        <a:schemeClr val="dk1">
                          <a:alpha val="40000"/>
                        </a:schemeClr>
                      </a:outerShdw>
                    </a:effectLst>
                  </a:rPr>
                  <a:t>algo un tanto similar a la propuesta de solución anterior.</a:t>
                </a:r>
              </a:p>
            </p:txBody>
          </p:sp>
        </mc:Choice>
        <mc:Fallback xmlns="">
          <p:sp>
            <p:nvSpPr>
              <p:cNvPr id="7" name="Rectángulo 6">
                <a:extLst>
                  <a:ext uri="{FF2B5EF4-FFF2-40B4-BE49-F238E27FC236}">
                    <a16:creationId xmlns:a16="http://schemas.microsoft.com/office/drawing/2014/main" id="{E406B005-2B74-427A-9E6A-D947EBA3416E}"/>
                  </a:ext>
                </a:extLst>
              </p:cNvPr>
              <p:cNvSpPr>
                <a:spLocks noRot="1" noChangeAspect="1" noMove="1" noResize="1" noEditPoints="1" noAdjustHandles="1" noChangeArrowheads="1" noChangeShapeType="1" noTextEdit="1"/>
              </p:cNvSpPr>
              <p:nvPr/>
            </p:nvSpPr>
            <p:spPr>
              <a:xfrm>
                <a:off x="343153" y="1586044"/>
                <a:ext cx="5099704" cy="4893647"/>
              </a:xfrm>
              <a:prstGeom prst="rect">
                <a:avLst/>
              </a:prstGeom>
              <a:blipFill>
                <a:blip r:embed="rId2"/>
                <a:stretch>
                  <a:fillRect l="-2031" t="-1245" r="-2389" b="-2366"/>
                </a:stretch>
              </a:blipFill>
            </p:spPr>
            <p:txBody>
              <a:bodyPr/>
              <a:lstStyle/>
              <a:p>
                <a:r>
                  <a:rPr lang="en-US">
                    <a:noFill/>
                  </a:rPr>
                  <a:t> </a:t>
                </a:r>
              </a:p>
            </p:txBody>
          </p:sp>
        </mc:Fallback>
      </mc:AlternateContent>
      <p:pic>
        <p:nvPicPr>
          <p:cNvPr id="12290" name="Picture 2" descr="Imagen relacionada">
            <a:extLst>
              <a:ext uri="{FF2B5EF4-FFF2-40B4-BE49-F238E27FC236}">
                <a16:creationId xmlns:a16="http://schemas.microsoft.com/office/drawing/2014/main" id="{C8A73013-94BC-4A1E-B1B5-99E7C0A91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523" y="612109"/>
            <a:ext cx="3835854" cy="568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3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Conclusión</a:t>
            </a:r>
            <a:endParaRPr lang="en-US" b="1" dirty="0"/>
          </a:p>
        </p:txBody>
      </p:sp>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E406B005-2B74-427A-9E6A-D947EBA3416E}"/>
                  </a:ext>
                </a:extLst>
              </p:cNvPr>
              <p:cNvSpPr/>
              <p:nvPr/>
            </p:nvSpPr>
            <p:spPr>
              <a:xfrm>
                <a:off x="343153" y="1586044"/>
                <a:ext cx="4002424" cy="3046988"/>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El solucionar de esta forma este problema es más eficiente que por fuerza bruta, la complejidad es </a:t>
                </a:r>
                <a14:m>
                  <m:oMath xmlns:m="http://schemas.openxmlformats.org/officeDocument/2006/math">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𝑂</m:t>
                    </m:r>
                    <m:d>
                      <m:dPr>
                        <m:ctrlPr>
                          <a:rPr lang="es-MX" sz="2400" b="0" i="1" smtClean="0">
                            <a:ln w="0"/>
                            <a:effectLst>
                              <a:outerShdw blurRad="38100" dist="19050" dir="2700000" algn="tl" rotWithShape="0">
                                <a:schemeClr val="dk1">
                                  <a:alpha val="40000"/>
                                </a:schemeClr>
                              </a:outerShdw>
                            </a:effectLst>
                            <a:latin typeface="Cambria Math" panose="02040503050406030204" pitchFamily="18" charset="0"/>
                          </a:rPr>
                        </m:ctrlPr>
                      </m:dPr>
                      <m:e>
                        <m:sSup>
                          <m:sSupPr>
                            <m:ctrlPr>
                              <a:rPr lang="es-MX" sz="2400" b="0" i="1" smtClean="0">
                                <a:ln w="0"/>
                                <a:effectLst>
                                  <a:outerShdw blurRad="38100" dist="19050" dir="2700000" algn="tl" rotWithShape="0">
                                    <a:schemeClr val="dk1">
                                      <a:alpha val="40000"/>
                                    </a:schemeClr>
                                  </a:outerShdw>
                                </a:effectLst>
                                <a:latin typeface="Cambria Math" panose="02040503050406030204" pitchFamily="18" charset="0"/>
                              </a:rPr>
                            </m:ctrlPr>
                          </m:sSupPr>
                          <m:e>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𝑛</m:t>
                            </m:r>
                          </m:e>
                          <m:sup>
                            <m:r>
                              <a:rPr lang="es-MX" sz="2400" b="0" i="1" smtClean="0">
                                <a:ln w="0"/>
                                <a:effectLst>
                                  <a:outerShdw blurRad="38100" dist="19050" dir="2700000" algn="tl" rotWithShape="0">
                                    <a:schemeClr val="dk1">
                                      <a:alpha val="40000"/>
                                    </a:schemeClr>
                                  </a:outerShdw>
                                </a:effectLst>
                                <a:latin typeface="Cambria Math" panose="02040503050406030204" pitchFamily="18" charset="0"/>
                              </a:rPr>
                              <m:t>2</m:t>
                            </m:r>
                          </m:sup>
                        </m:sSup>
                      </m:e>
                    </m:d>
                  </m:oMath>
                </a14:m>
                <a:r>
                  <a:rPr lang="es-MX" sz="2400" dirty="0">
                    <a:ln w="0"/>
                    <a:effectLst>
                      <a:outerShdw blurRad="38100" dist="19050" dir="2700000" algn="tl" rotWithShape="0">
                        <a:schemeClr val="dk1">
                          <a:alpha val="40000"/>
                        </a:schemeClr>
                      </a:outerShdw>
                    </a:effectLst>
                  </a:rPr>
                  <a:t> lo cual es un tanto mejor</a:t>
                </a:r>
              </a:p>
              <a:p>
                <a:pPr algn="just"/>
                <a:endParaRPr lang="es-MX" sz="2400" dirty="0">
                  <a:ln w="0"/>
                  <a:effectLst>
                    <a:outerShdw blurRad="38100" dist="19050" dir="2700000" algn="tl" rotWithShape="0">
                      <a:schemeClr val="dk1">
                        <a:alpha val="40000"/>
                      </a:schemeClr>
                    </a:outerShdw>
                  </a:effectLst>
                </a:endParaRPr>
              </a:p>
              <a:p>
                <a:pPr algn="just"/>
                <a:r>
                  <a:rPr lang="es-MX" sz="2400" dirty="0">
                    <a:ln w="0"/>
                    <a:effectLst>
                      <a:outerShdw blurRad="38100" dist="19050" dir="2700000" algn="tl" rotWithShape="0">
                        <a:schemeClr val="dk1">
                          <a:alpha val="40000"/>
                        </a:schemeClr>
                      </a:outerShdw>
                    </a:effectLst>
                  </a:rPr>
                  <a:t>Pero…</a:t>
                </a:r>
              </a:p>
            </p:txBody>
          </p:sp>
        </mc:Choice>
        <mc:Fallback xmlns="">
          <p:sp>
            <p:nvSpPr>
              <p:cNvPr id="7" name="Rectángulo 6">
                <a:extLst>
                  <a:ext uri="{FF2B5EF4-FFF2-40B4-BE49-F238E27FC236}">
                    <a16:creationId xmlns:a16="http://schemas.microsoft.com/office/drawing/2014/main" id="{E406B005-2B74-427A-9E6A-D947EBA3416E}"/>
                  </a:ext>
                </a:extLst>
              </p:cNvPr>
              <p:cNvSpPr>
                <a:spLocks noRot="1" noChangeAspect="1" noMove="1" noResize="1" noEditPoints="1" noAdjustHandles="1" noChangeArrowheads="1" noChangeShapeType="1" noTextEdit="1"/>
              </p:cNvSpPr>
              <p:nvPr/>
            </p:nvSpPr>
            <p:spPr>
              <a:xfrm>
                <a:off x="343153" y="1586044"/>
                <a:ext cx="4002424" cy="3046988"/>
              </a:xfrm>
              <a:prstGeom prst="rect">
                <a:avLst/>
              </a:prstGeom>
              <a:blipFill>
                <a:blip r:embed="rId2"/>
                <a:stretch>
                  <a:fillRect l="-2588" t="-2000" r="-3044" b="-4400"/>
                </a:stretch>
              </a:blipFill>
            </p:spPr>
            <p:txBody>
              <a:bodyPr/>
              <a:lstStyle/>
              <a:p>
                <a:r>
                  <a:rPr lang="en-US">
                    <a:noFill/>
                  </a:rPr>
                  <a:t> </a:t>
                </a:r>
              </a:p>
            </p:txBody>
          </p:sp>
        </mc:Fallback>
      </mc:AlternateContent>
      <p:pic>
        <p:nvPicPr>
          <p:cNvPr id="3" name="Imagen 2">
            <a:extLst>
              <a:ext uri="{FF2B5EF4-FFF2-40B4-BE49-F238E27FC236}">
                <a16:creationId xmlns:a16="http://schemas.microsoft.com/office/drawing/2014/main" id="{AD944B90-F56C-4817-B406-C8BA4A4A0A4A}"/>
              </a:ext>
            </a:extLst>
          </p:cNvPr>
          <p:cNvPicPr>
            <a:picLocks noChangeAspect="1"/>
          </p:cNvPicPr>
          <p:nvPr/>
        </p:nvPicPr>
        <p:blipFill>
          <a:blip r:embed="rId3"/>
          <a:stretch>
            <a:fillRect/>
          </a:stretch>
        </p:blipFill>
        <p:spPr>
          <a:xfrm>
            <a:off x="4613910" y="626887"/>
            <a:ext cx="6743700" cy="447675"/>
          </a:xfrm>
          <a:prstGeom prst="rect">
            <a:avLst/>
          </a:prstGeom>
        </p:spPr>
      </p:pic>
      <p:pic>
        <p:nvPicPr>
          <p:cNvPr id="15362" name="Picture 2" descr="Imagen relacionada">
            <a:extLst>
              <a:ext uri="{FF2B5EF4-FFF2-40B4-BE49-F238E27FC236}">
                <a16:creationId xmlns:a16="http://schemas.microsoft.com/office/drawing/2014/main" id="{5E6A0F37-8D2C-4671-B552-B9B0220D6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910" y="1074561"/>
            <a:ext cx="6743700" cy="5057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4DF449A0-A479-485D-A2CA-0A8BC1F9939A}"/>
              </a:ext>
            </a:extLst>
          </p:cNvPr>
          <p:cNvSpPr/>
          <p:nvPr/>
        </p:nvSpPr>
        <p:spPr>
          <a:xfrm>
            <a:off x="5635618" y="3798133"/>
            <a:ext cx="2627642" cy="1200329"/>
          </a:xfrm>
          <a:prstGeom prst="rect">
            <a:avLst/>
          </a:prstGeom>
          <a:solidFill>
            <a:schemeClr val="tx1"/>
          </a:solidFill>
        </p:spPr>
        <p:txBody>
          <a:bodyPr wrap="none" lIns="91440" tIns="45720" rIns="91440" bIns="45720">
            <a:spAutoFit/>
          </a:bodyPr>
          <a:lstStyle/>
          <a:p>
            <a:pPr algn="ctr"/>
            <a:r>
              <a:rPr lang="es-ES" sz="3600" b="1" cap="none" spc="0" dirty="0">
                <a:ln w="0"/>
                <a:solidFill>
                  <a:schemeClr val="bg1"/>
                </a:solidFill>
                <a:effectLst>
                  <a:outerShdw blurRad="38100" dist="19050" dir="2700000" algn="tl" rotWithShape="0">
                    <a:schemeClr val="dk1">
                      <a:alpha val="40000"/>
                    </a:schemeClr>
                  </a:outerShdw>
                </a:effectLst>
              </a:rPr>
              <a:t>Divide and</a:t>
            </a:r>
          </a:p>
          <a:p>
            <a:pPr algn="ctr"/>
            <a:r>
              <a:rPr lang="es-ES" sz="3600" b="1" dirty="0" err="1">
                <a:ln w="0"/>
                <a:solidFill>
                  <a:schemeClr val="bg1"/>
                </a:solidFill>
                <a:effectLst>
                  <a:outerShdw blurRad="38100" dist="19050" dir="2700000" algn="tl" rotWithShape="0">
                    <a:schemeClr val="dk1">
                      <a:alpha val="40000"/>
                    </a:schemeClr>
                  </a:outerShdw>
                </a:effectLst>
              </a:rPr>
              <a:t>Conquer</a:t>
            </a:r>
            <a:r>
              <a:rPr lang="es-ES" sz="3600" b="1" dirty="0">
                <a:ln w="0"/>
                <a:solidFill>
                  <a:schemeClr val="bg1"/>
                </a:solidFill>
                <a:effectLst>
                  <a:outerShdw blurRad="38100" dist="19050" dir="2700000" algn="tl" rotWithShape="0">
                    <a:schemeClr val="dk1">
                      <a:alpha val="40000"/>
                    </a:schemeClr>
                  </a:outerShdw>
                </a:effectLst>
              </a:rPr>
              <a:t> 1</a:t>
            </a:r>
            <a:endParaRPr lang="es-ES" sz="3600" b="1" cap="none" spc="0" dirty="0">
              <a:ln w="0"/>
              <a:solidFill>
                <a:schemeClr val="bg1"/>
              </a:solidFill>
              <a:effectLst>
                <a:outerShdw blurRad="38100" dist="19050" dir="2700000" algn="tl" rotWithShape="0">
                  <a:schemeClr val="dk1">
                    <a:alpha val="40000"/>
                  </a:schemeClr>
                </a:outerShdw>
              </a:effectLst>
            </a:endParaRPr>
          </a:p>
        </p:txBody>
      </p:sp>
      <p:sp>
        <p:nvSpPr>
          <p:cNvPr id="8" name="Rectángulo 7">
            <a:extLst>
              <a:ext uri="{FF2B5EF4-FFF2-40B4-BE49-F238E27FC236}">
                <a16:creationId xmlns:a16="http://schemas.microsoft.com/office/drawing/2014/main" id="{72F6185E-AC29-4F8E-B05C-B04DD2AB7517}"/>
              </a:ext>
            </a:extLst>
          </p:cNvPr>
          <p:cNvSpPr/>
          <p:nvPr/>
        </p:nvSpPr>
        <p:spPr>
          <a:xfrm>
            <a:off x="8531138" y="2782669"/>
            <a:ext cx="894797" cy="646331"/>
          </a:xfrm>
          <a:prstGeom prst="rect">
            <a:avLst/>
          </a:prstGeom>
          <a:solidFill>
            <a:schemeClr val="tx1"/>
          </a:solidFill>
        </p:spPr>
        <p:txBody>
          <a:bodyPr wrap="none" lIns="91440" tIns="45720" rIns="91440" bIns="45720">
            <a:spAutoFit/>
          </a:bodyPr>
          <a:lstStyle/>
          <a:p>
            <a:pPr algn="ctr"/>
            <a:r>
              <a:rPr lang="es-ES" sz="3600" b="1" cap="none" spc="0" dirty="0">
                <a:ln w="0"/>
                <a:solidFill>
                  <a:schemeClr val="bg1"/>
                </a:solidFill>
                <a:effectLst>
                  <a:outerShdw blurRad="38100" dist="19050" dir="2700000" algn="tl" rotWithShape="0">
                    <a:schemeClr val="dk1">
                      <a:alpha val="40000"/>
                    </a:schemeClr>
                  </a:outerShdw>
                </a:effectLst>
              </a:rPr>
              <a:t>Me</a:t>
            </a:r>
          </a:p>
        </p:txBody>
      </p:sp>
    </p:spTree>
    <p:extLst>
      <p:ext uri="{BB962C8B-B14F-4D97-AF65-F5344CB8AC3E}">
        <p14:creationId xmlns:p14="http://schemas.microsoft.com/office/powerpoint/2010/main" val="275245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15362"/>
                                        </p:tgtEl>
                                        <p:attrNameLst>
                                          <p:attrName>style.visibility</p:attrName>
                                        </p:attrNameLst>
                                      </p:cBhvr>
                                      <p:to>
                                        <p:strVal val="visible"/>
                                      </p:to>
                                    </p:set>
                                    <p:animEffect transition="in" filter="fade">
                                      <p:cBhvr>
                                        <p:cTn id="16"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CDE2492-DA65-4D13-8B55-4743A7B4C3E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86000" y="1285875"/>
            <a:ext cx="7620000" cy="42862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82020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C36F4-C37A-495B-B458-CF587B5536D8}"/>
              </a:ext>
            </a:extLst>
          </p:cNvPr>
          <p:cNvSpPr>
            <a:spLocks noGrp="1"/>
          </p:cNvSpPr>
          <p:nvPr>
            <p:ph type="title"/>
          </p:nvPr>
        </p:nvSpPr>
        <p:spPr/>
        <p:txBody>
          <a:bodyPr/>
          <a:lstStyle/>
          <a:p>
            <a:r>
              <a:rPr lang="es-MX" dirty="0"/>
              <a:t>Divide </a:t>
            </a:r>
            <a:r>
              <a:rPr lang="es-MX"/>
              <a:t>y Vencerás</a:t>
            </a:r>
            <a:endParaRPr lang="es-MX" dirty="0"/>
          </a:p>
        </p:txBody>
      </p:sp>
      <p:sp>
        <p:nvSpPr>
          <p:cNvPr id="3" name="CuadroTexto 2">
            <a:extLst>
              <a:ext uri="{FF2B5EF4-FFF2-40B4-BE49-F238E27FC236}">
                <a16:creationId xmlns:a16="http://schemas.microsoft.com/office/drawing/2014/main" id="{5EE5ACF2-FBD0-45DD-A3E7-FD24D48D5E64}"/>
              </a:ext>
            </a:extLst>
          </p:cNvPr>
          <p:cNvSpPr txBox="1"/>
          <p:nvPr/>
        </p:nvSpPr>
        <p:spPr>
          <a:xfrm>
            <a:off x="646111" y="1547235"/>
            <a:ext cx="5449890" cy="2308324"/>
          </a:xfrm>
          <a:prstGeom prst="rect">
            <a:avLst/>
          </a:prstGeom>
          <a:noFill/>
        </p:spPr>
        <p:txBody>
          <a:bodyPr wrap="square" rtlCol="0">
            <a:spAutoFit/>
          </a:bodyPr>
          <a:lstStyle/>
          <a:p>
            <a:pPr marL="285750" indent="-285750" algn="just">
              <a:buFont typeface="Arial" panose="020B0604020202020204" pitchFamily="34" charset="0"/>
              <a:buChar char="•"/>
            </a:pPr>
            <a:r>
              <a:rPr lang="es-ES" dirty="0"/>
              <a:t>Separa un problema en subproblemas que se parecen al problema original.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De manera recursiva resuelve los subproblemas.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Combina las soluciones de los subproblemas para resolver el problema original.</a:t>
            </a:r>
            <a:endParaRPr lang="es-MX" dirty="0"/>
          </a:p>
        </p:txBody>
      </p:sp>
      <p:sp>
        <p:nvSpPr>
          <p:cNvPr id="4" name="CuadroTexto 3">
            <a:extLst>
              <a:ext uri="{FF2B5EF4-FFF2-40B4-BE49-F238E27FC236}">
                <a16:creationId xmlns:a16="http://schemas.microsoft.com/office/drawing/2014/main" id="{FEAF370A-DD5E-4169-9628-5111C113F6B3}"/>
              </a:ext>
            </a:extLst>
          </p:cNvPr>
          <p:cNvSpPr txBox="1"/>
          <p:nvPr/>
        </p:nvSpPr>
        <p:spPr>
          <a:xfrm>
            <a:off x="914400" y="4950076"/>
            <a:ext cx="5181600" cy="1477328"/>
          </a:xfrm>
          <a:prstGeom prst="rect">
            <a:avLst/>
          </a:prstGeom>
          <a:noFill/>
        </p:spPr>
        <p:txBody>
          <a:bodyPr wrap="square" rtlCol="0">
            <a:spAutoFit/>
          </a:bodyPr>
          <a:lstStyle/>
          <a:p>
            <a:pPr algn="just"/>
            <a:r>
              <a:rPr lang="es-ES" dirty="0"/>
              <a:t>Como divide y vencerás resuelve subproblemas de manera recursiva, cada subproblema debe ser más pequeño que el problema original, y debe haber un caso base para </a:t>
            </a:r>
            <a:r>
              <a:rPr lang="es-ES"/>
              <a:t>los subproblemas.</a:t>
            </a:r>
            <a:endParaRPr lang="es-MX" dirty="0"/>
          </a:p>
        </p:txBody>
      </p:sp>
      <p:pic>
        <p:nvPicPr>
          <p:cNvPr id="1028" name="Picture 4" descr="https://ka-perseus-images.s3.amazonaws.com/98c02634ee7f970a6bfb0812cc1495bacb462282.png">
            <a:extLst>
              <a:ext uri="{FF2B5EF4-FFF2-40B4-BE49-F238E27FC236}">
                <a16:creationId xmlns:a16="http://schemas.microsoft.com/office/drawing/2014/main" id="{5A0F12EA-564B-47B6-AAA6-C20C8F356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286" y="1448189"/>
            <a:ext cx="4557603" cy="350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01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95670EE-2CAB-47C7-8885-7DCF255528E3}"/>
              </a:ext>
            </a:extLst>
          </p:cNvPr>
          <p:cNvSpPr txBox="1"/>
          <p:nvPr/>
        </p:nvSpPr>
        <p:spPr>
          <a:xfrm>
            <a:off x="646110" y="1388995"/>
            <a:ext cx="6106381" cy="1754326"/>
          </a:xfrm>
          <a:prstGeom prst="rect">
            <a:avLst/>
          </a:prstGeom>
          <a:noFill/>
        </p:spPr>
        <p:txBody>
          <a:bodyPr wrap="square" rtlCol="0">
            <a:spAutoFit/>
          </a:bodyPr>
          <a:lstStyle/>
          <a:p>
            <a:pPr algn="just"/>
            <a:r>
              <a:rPr lang="es-ES"/>
              <a:t>El método </a:t>
            </a:r>
            <a:r>
              <a:rPr lang="es-ES" b="1"/>
              <a:t>ingenuo</a:t>
            </a:r>
            <a:r>
              <a:rPr lang="es-ES"/>
              <a:t> es ejecutar dos bucles. El bucle externo </a:t>
            </a:r>
            <a:r>
              <a:rPr lang="es-ES" b="1"/>
              <a:t>elige el elemento inicial</a:t>
            </a:r>
            <a:r>
              <a:rPr lang="es-ES"/>
              <a:t>, el bucle interno </a:t>
            </a:r>
            <a:r>
              <a:rPr lang="es-ES" b="1"/>
              <a:t>encuentra la suma máxima posible con el primer elemento seleccionado por el bucle externo</a:t>
            </a:r>
            <a:r>
              <a:rPr lang="es-ES"/>
              <a:t> y compara este máximo con el máximo general. Finalmente devuelve el máximo global. </a:t>
            </a:r>
          </a:p>
        </p:txBody>
      </p:sp>
      <p:pic>
        <p:nvPicPr>
          <p:cNvPr id="5" name="Imagen 4">
            <a:extLst>
              <a:ext uri="{FF2B5EF4-FFF2-40B4-BE49-F238E27FC236}">
                <a16:creationId xmlns:a16="http://schemas.microsoft.com/office/drawing/2014/main" id="{6629C225-C028-4461-A1F9-C7ED15388446}"/>
              </a:ext>
            </a:extLst>
          </p:cNvPr>
          <p:cNvPicPr>
            <a:picLocks noChangeAspect="1"/>
          </p:cNvPicPr>
          <p:nvPr/>
        </p:nvPicPr>
        <p:blipFill>
          <a:blip r:embed="rId2"/>
          <a:stretch>
            <a:fillRect/>
          </a:stretch>
        </p:blipFill>
        <p:spPr>
          <a:xfrm>
            <a:off x="7991060" y="1388995"/>
            <a:ext cx="3163788" cy="3615758"/>
          </a:xfrm>
          <a:prstGeom prst="rect">
            <a:avLst/>
          </a:prstGeom>
        </p:spPr>
      </p:pic>
      <p:sp>
        <p:nvSpPr>
          <p:cNvPr id="4" name="Rectángulo 3">
            <a:extLst>
              <a:ext uri="{FF2B5EF4-FFF2-40B4-BE49-F238E27FC236}">
                <a16:creationId xmlns:a16="http://schemas.microsoft.com/office/drawing/2014/main" id="{5D762674-F786-46A1-8E7D-D12E26D6935B}"/>
              </a:ext>
            </a:extLst>
          </p:cNvPr>
          <p:cNvSpPr/>
          <p:nvPr/>
        </p:nvSpPr>
        <p:spPr>
          <a:xfrm>
            <a:off x="1248593" y="5150567"/>
            <a:ext cx="6737743" cy="923330"/>
          </a:xfrm>
          <a:prstGeom prst="rect">
            <a:avLst/>
          </a:prstGeom>
          <a:noFill/>
        </p:spPr>
        <p:txBody>
          <a:bodyPr wrap="none" lIns="91440" tIns="45720" rIns="91440" bIns="45720">
            <a:spAutoFit/>
          </a:bodyPr>
          <a:lstStyle/>
          <a:p>
            <a:pPr algn="ctr"/>
            <a:r>
              <a:rPr lang="es-ES"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DIVIDE Y VENCERÁS</a:t>
            </a:r>
            <a:endParaRPr lang="es-ES"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DB3D3D1A-01D6-49AF-81B7-DEC2E73A0A2F}"/>
                  </a:ext>
                </a:extLst>
              </p:cNvPr>
              <p:cNvSpPr/>
              <p:nvPr/>
            </p:nvSpPr>
            <p:spPr>
              <a:xfrm>
                <a:off x="646110" y="3714680"/>
                <a:ext cx="6061211" cy="369332"/>
              </a:xfrm>
              <a:prstGeom prst="rect">
                <a:avLst/>
              </a:prstGeom>
            </p:spPr>
            <p:txBody>
              <a:bodyPr wrap="none">
                <a:spAutoFit/>
              </a:bodyPr>
              <a:lstStyle/>
              <a:p>
                <a:pPr algn="just"/>
                <a:r>
                  <a:rPr lang="es-ES"/>
                  <a:t>La complejidad temporal del método </a:t>
                </a:r>
                <a:r>
                  <a:rPr lang="es-ES" err="1"/>
                  <a:t>noob</a:t>
                </a:r>
                <a:r>
                  <a:rPr lang="es-ES"/>
                  <a:t> es </a:t>
                </a:r>
                <a14:m>
                  <m:oMath xmlns:m="http://schemas.openxmlformats.org/officeDocument/2006/math">
                    <m:r>
                      <a:rPr lang="es-MX" i="1">
                        <a:latin typeface="Cambria Math" panose="02040503050406030204" pitchFamily="18" charset="0"/>
                      </a:rPr>
                      <m:t>𝑂</m:t>
                    </m:r>
                    <m:r>
                      <a:rPr lang="es-MX" i="1">
                        <a:latin typeface="Cambria Math" panose="02040503050406030204" pitchFamily="18" charset="0"/>
                      </a:rPr>
                      <m:t>(</m:t>
                    </m:r>
                    <m:sSup>
                      <m:sSupPr>
                        <m:ctrlPr>
                          <a:rPr lang="es-MX" i="1">
                            <a:latin typeface="Cambria Math" panose="02040503050406030204" pitchFamily="18" charset="0"/>
                          </a:rPr>
                        </m:ctrlPr>
                      </m:sSupPr>
                      <m:e>
                        <m:r>
                          <a:rPr lang="es-MX" i="1">
                            <a:latin typeface="Cambria Math" panose="02040503050406030204" pitchFamily="18" charset="0"/>
                          </a:rPr>
                          <m:t>𝑛</m:t>
                        </m:r>
                      </m:e>
                      <m:sup>
                        <m:r>
                          <a:rPr lang="es-MX" i="1">
                            <a:latin typeface="Cambria Math" panose="02040503050406030204" pitchFamily="18" charset="0"/>
                          </a:rPr>
                          <m:t>3</m:t>
                        </m:r>
                      </m:sup>
                    </m:sSup>
                    <m:r>
                      <a:rPr lang="es-MX" i="1">
                        <a:latin typeface="Cambria Math" panose="02040503050406030204" pitchFamily="18" charset="0"/>
                      </a:rPr>
                      <m:t>)</m:t>
                    </m:r>
                  </m:oMath>
                </a14:m>
                <a:endParaRPr lang="es-MX"/>
              </a:p>
            </p:txBody>
          </p:sp>
        </mc:Choice>
        <mc:Fallback xmlns="">
          <p:sp>
            <p:nvSpPr>
              <p:cNvPr id="6" name="Rectángulo 5">
                <a:extLst>
                  <a:ext uri="{FF2B5EF4-FFF2-40B4-BE49-F238E27FC236}">
                    <a16:creationId xmlns:a16="http://schemas.microsoft.com/office/drawing/2014/main" id="{DB3D3D1A-01D6-49AF-81B7-DEC2E73A0A2F}"/>
                  </a:ext>
                </a:extLst>
              </p:cNvPr>
              <p:cNvSpPr>
                <a:spLocks noRot="1" noChangeAspect="1" noMove="1" noResize="1" noEditPoints="1" noAdjustHandles="1" noChangeArrowheads="1" noChangeShapeType="1" noTextEdit="1"/>
              </p:cNvSpPr>
              <p:nvPr/>
            </p:nvSpPr>
            <p:spPr>
              <a:xfrm>
                <a:off x="646110" y="3714680"/>
                <a:ext cx="6061211" cy="369332"/>
              </a:xfrm>
              <a:prstGeom prst="rect">
                <a:avLst/>
              </a:prstGeom>
              <a:blipFill>
                <a:blip r:embed="rId3"/>
                <a:stretch>
                  <a:fillRect l="-905" t="-8197" b="-24590"/>
                </a:stretch>
              </a:blipFill>
            </p:spPr>
            <p:txBody>
              <a:bodyPr/>
              <a:lstStyle/>
              <a:p>
                <a:r>
                  <a:rPr lang="es-MX">
                    <a:noFill/>
                  </a:rPr>
                  <a:t> </a:t>
                </a:r>
              </a:p>
            </p:txBody>
          </p:sp>
        </mc:Fallback>
      </mc:AlternateContent>
    </p:spTree>
    <p:extLst>
      <p:ext uri="{BB962C8B-B14F-4D97-AF65-F5344CB8AC3E}">
        <p14:creationId xmlns:p14="http://schemas.microsoft.com/office/powerpoint/2010/main" val="201359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ircle(in)">
                                      <p:cBhvr>
                                        <p:cTn id="12" dur="2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p:cTn id="2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DESCRIPCIÓN</a:t>
            </a:r>
            <a:endParaRPr lang="en-US" b="1" dirty="0"/>
          </a:p>
        </p:txBody>
      </p:sp>
      <p:sp>
        <p:nvSpPr>
          <p:cNvPr id="4" name="Rectángulo 3">
            <a:extLst>
              <a:ext uri="{FF2B5EF4-FFF2-40B4-BE49-F238E27FC236}">
                <a16:creationId xmlns:a16="http://schemas.microsoft.com/office/drawing/2014/main" id="{2DB2462B-AA39-44A7-A5D4-672754857CE4}"/>
              </a:ext>
            </a:extLst>
          </p:cNvPr>
          <p:cNvSpPr/>
          <p:nvPr/>
        </p:nvSpPr>
        <p:spPr>
          <a:xfrm>
            <a:off x="320546" y="1700597"/>
            <a:ext cx="11550908" cy="3046988"/>
          </a:xfrm>
          <a:prstGeom prst="rect">
            <a:avLst/>
          </a:prstGeom>
          <a:noFill/>
        </p:spPr>
        <p:txBody>
          <a:bodyPr wrap="square" lIns="91440" tIns="45720" rIns="91440" bIns="45720">
            <a:spAutoFit/>
          </a:bodyPr>
          <a:lstStyle/>
          <a:p>
            <a:pPr algn="just"/>
            <a:r>
              <a:rPr lang="es-419" sz="2400" dirty="0">
                <a:ln w="0"/>
                <a:effectLst>
                  <a:outerShdw blurRad="38100" dist="19050" dir="2700000" algn="tl" rotWithShape="0">
                    <a:schemeClr val="dk1">
                      <a:alpha val="40000"/>
                    </a:schemeClr>
                  </a:outerShdw>
                </a:effectLst>
              </a:rPr>
              <a:t>Edgardo se puso un poco intenso este semestre y puso a trabajar a sus alumnos con problemas de mayor dificultad.</a:t>
            </a:r>
          </a:p>
          <a:p>
            <a:pPr algn="just"/>
            <a:endParaRPr lang="es-419" sz="2400" dirty="0">
              <a:ln w="0"/>
              <a:effectLst>
                <a:outerShdw blurRad="38100" dist="19050" dir="2700000" algn="tl" rotWithShape="0">
                  <a:schemeClr val="dk1">
                    <a:alpha val="40000"/>
                  </a:schemeClr>
                </a:outerShdw>
              </a:effectLst>
            </a:endParaRPr>
          </a:p>
          <a:p>
            <a:pPr algn="just"/>
            <a:r>
              <a:rPr lang="es-419" sz="2400" dirty="0">
                <a:ln w="0"/>
                <a:effectLst>
                  <a:outerShdw blurRad="38100" dist="19050" dir="2700000" algn="tl" rotWithShape="0">
                    <a:schemeClr val="dk1">
                      <a:alpha val="40000"/>
                    </a:schemeClr>
                  </a:outerShdw>
                </a:effectLst>
              </a:rPr>
              <a:t>La tarea es simple, dado un arreglo </a:t>
            </a:r>
            <a:r>
              <a:rPr lang="es-419" sz="2400" i="1" dirty="0">
                <a:ln w="0"/>
                <a:effectLst>
                  <a:outerShdw blurRad="38100" dist="19050" dir="2700000" algn="tl" rotWithShape="0">
                    <a:schemeClr val="dk1">
                      <a:alpha val="40000"/>
                    </a:schemeClr>
                  </a:outerShdw>
                </a:effectLst>
              </a:rPr>
              <a:t>A</a:t>
            </a:r>
            <a:r>
              <a:rPr lang="es-419" sz="2400" dirty="0">
                <a:ln w="0"/>
                <a:effectLst>
                  <a:outerShdw blurRad="38100" dist="19050" dir="2700000" algn="tl" rotWithShape="0">
                    <a:schemeClr val="dk1">
                      <a:alpha val="40000"/>
                    </a:schemeClr>
                  </a:outerShdw>
                </a:effectLst>
              </a:rPr>
              <a:t> de números enteros debes imprimir cual es la suma máxima en cualquier </a:t>
            </a:r>
            <a:r>
              <a:rPr lang="es-419" sz="2400" dirty="0" err="1">
                <a:ln w="0"/>
                <a:effectLst>
                  <a:outerShdw blurRad="38100" dist="19050" dir="2700000" algn="tl" rotWithShape="0">
                    <a:schemeClr val="dk1">
                      <a:alpha val="40000"/>
                    </a:schemeClr>
                  </a:outerShdw>
                </a:effectLst>
              </a:rPr>
              <a:t>subarreglo</a:t>
            </a:r>
            <a:r>
              <a:rPr lang="es-419" sz="2400" dirty="0">
                <a:ln w="0"/>
                <a:effectLst>
                  <a:outerShdw blurRad="38100" dist="19050" dir="2700000" algn="tl" rotWithShape="0">
                    <a:schemeClr val="dk1">
                      <a:alpha val="40000"/>
                    </a:schemeClr>
                  </a:outerShdw>
                </a:effectLst>
              </a:rPr>
              <a:t> contiguo.</a:t>
            </a:r>
          </a:p>
          <a:p>
            <a:pPr algn="just"/>
            <a:endParaRPr lang="es-419" sz="2400" dirty="0">
              <a:ln w="0"/>
              <a:effectLst>
                <a:outerShdw blurRad="38100" dist="19050" dir="2700000" algn="tl" rotWithShape="0">
                  <a:schemeClr val="dk1">
                    <a:alpha val="40000"/>
                  </a:schemeClr>
                </a:outerShdw>
              </a:effectLst>
            </a:endParaRPr>
          </a:p>
          <a:p>
            <a:pPr algn="just"/>
            <a:r>
              <a:rPr lang="es-419" sz="2400" dirty="0">
                <a:ln w="0"/>
                <a:effectLst>
                  <a:outerShdw blurRad="38100" dist="19050" dir="2700000" algn="tl" rotWithShape="0">
                    <a:schemeClr val="dk1">
                      <a:alpha val="40000"/>
                    </a:schemeClr>
                  </a:outerShdw>
                </a:effectLst>
              </a:rPr>
              <a:t>Por ejemplo si el arreglo dado es {-2, -5, </a:t>
            </a:r>
            <a:r>
              <a:rPr lang="es-419" sz="2400" b="1" dirty="0">
                <a:ln w="0"/>
                <a:effectLst>
                  <a:outerShdw blurRad="38100" dist="19050" dir="2700000" algn="tl" rotWithShape="0">
                    <a:schemeClr val="dk1">
                      <a:alpha val="40000"/>
                    </a:schemeClr>
                  </a:outerShdw>
                </a:effectLst>
              </a:rPr>
              <a:t>6, -2, -3, 1, 5</a:t>
            </a:r>
            <a:r>
              <a:rPr lang="es-419" sz="2400" dirty="0">
                <a:ln w="0"/>
                <a:effectLst>
                  <a:outerShdw blurRad="38100" dist="19050" dir="2700000" algn="tl" rotWithShape="0">
                    <a:schemeClr val="dk1">
                      <a:alpha val="40000"/>
                    </a:schemeClr>
                  </a:outerShdw>
                </a:effectLst>
              </a:rPr>
              <a:t>, -6}, entonces la suma máxima en un </a:t>
            </a:r>
            <a:r>
              <a:rPr lang="es-419" sz="2400" dirty="0" err="1">
                <a:ln w="0"/>
                <a:effectLst>
                  <a:outerShdw blurRad="38100" dist="19050" dir="2700000" algn="tl" rotWithShape="0">
                    <a:schemeClr val="dk1">
                      <a:alpha val="40000"/>
                    </a:schemeClr>
                  </a:outerShdw>
                </a:effectLst>
              </a:rPr>
              <a:t>subarreglo</a:t>
            </a:r>
            <a:r>
              <a:rPr lang="es-419" sz="2400" dirty="0">
                <a:ln w="0"/>
                <a:effectLst>
                  <a:outerShdw blurRad="38100" dist="19050" dir="2700000" algn="tl" rotWithShape="0">
                    <a:schemeClr val="dk1">
                      <a:alpha val="40000"/>
                    </a:schemeClr>
                  </a:outerShdw>
                </a:effectLst>
              </a:rPr>
              <a:t> contiguo es </a:t>
            </a:r>
            <a:r>
              <a:rPr lang="es-419" sz="2400" b="1" dirty="0">
                <a:ln w="0"/>
                <a:effectLst>
                  <a:outerShdw blurRad="38100" dist="19050" dir="2700000" algn="tl" rotWithShape="0">
                    <a:schemeClr val="dk1">
                      <a:alpha val="40000"/>
                    </a:schemeClr>
                  </a:outerShdw>
                </a:effectLst>
              </a:rPr>
              <a:t>7</a:t>
            </a:r>
            <a:r>
              <a:rPr lang="es-419" sz="2400" dirty="0">
                <a:ln w="0"/>
                <a:effectLst>
                  <a:outerShdw blurRad="38100" dist="19050" dir="2700000" algn="tl" rotWithShape="0">
                    <a:schemeClr val="dk1">
                      <a:alpha val="40000"/>
                    </a:schemeClr>
                  </a:outerShdw>
                </a:effectLst>
              </a:rPr>
              <a:t>.</a:t>
            </a:r>
            <a:endParaRPr lang="es-E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43463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B4C7121-DDEF-42D8-A0E2-EA9FD4CF6445}"/>
              </a:ext>
            </a:extLst>
          </p:cNvPr>
          <p:cNvSpPr txBox="1"/>
          <p:nvPr/>
        </p:nvSpPr>
        <p:spPr>
          <a:xfrm>
            <a:off x="614597" y="374754"/>
            <a:ext cx="3911648" cy="369332"/>
          </a:xfrm>
          <a:prstGeom prst="rect">
            <a:avLst/>
          </a:prstGeom>
          <a:noFill/>
        </p:spPr>
        <p:txBody>
          <a:bodyPr wrap="none" rtlCol="0">
            <a:spAutoFit/>
          </a:bodyPr>
          <a:lstStyle/>
          <a:p>
            <a:r>
              <a:rPr lang="es-MX"/>
              <a:t>Supongamos el siguiente arreglo.</a:t>
            </a:r>
          </a:p>
        </p:txBody>
      </p:sp>
      <p:graphicFrame>
        <p:nvGraphicFramePr>
          <p:cNvPr id="4" name="Tabla 3">
            <a:extLst>
              <a:ext uri="{FF2B5EF4-FFF2-40B4-BE49-F238E27FC236}">
                <a16:creationId xmlns:a16="http://schemas.microsoft.com/office/drawing/2014/main" id="{7D525CB4-5E02-4BBD-AA89-811D4F235B44}"/>
              </a:ext>
            </a:extLst>
          </p:cNvPr>
          <p:cNvGraphicFramePr>
            <a:graphicFrameLocks noGrp="1"/>
          </p:cNvGraphicFramePr>
          <p:nvPr>
            <p:extLst>
              <p:ext uri="{D42A27DB-BD31-4B8C-83A1-F6EECF244321}">
                <p14:modId xmlns:p14="http://schemas.microsoft.com/office/powerpoint/2010/main" val="707982319"/>
              </p:ext>
            </p:extLst>
          </p:nvPr>
        </p:nvGraphicFramePr>
        <p:xfrm>
          <a:off x="2032000" y="959508"/>
          <a:ext cx="8128000" cy="3708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70266686"/>
                    </a:ext>
                  </a:extLst>
                </a:gridCol>
                <a:gridCol w="2032000">
                  <a:extLst>
                    <a:ext uri="{9D8B030D-6E8A-4147-A177-3AD203B41FA5}">
                      <a16:colId xmlns:a16="http://schemas.microsoft.com/office/drawing/2014/main" val="381589827"/>
                    </a:ext>
                  </a:extLst>
                </a:gridCol>
                <a:gridCol w="2032000">
                  <a:extLst>
                    <a:ext uri="{9D8B030D-6E8A-4147-A177-3AD203B41FA5}">
                      <a16:colId xmlns:a16="http://schemas.microsoft.com/office/drawing/2014/main" val="1147241464"/>
                    </a:ext>
                  </a:extLst>
                </a:gridCol>
                <a:gridCol w="2032000">
                  <a:extLst>
                    <a:ext uri="{9D8B030D-6E8A-4147-A177-3AD203B41FA5}">
                      <a16:colId xmlns:a16="http://schemas.microsoft.com/office/drawing/2014/main" val="428525556"/>
                    </a:ext>
                  </a:extLst>
                </a:gridCol>
              </a:tblGrid>
              <a:tr h="370840">
                <a:tc>
                  <a:txBody>
                    <a:bodyPr/>
                    <a:lstStyle/>
                    <a:p>
                      <a:pPr algn="ctr"/>
                      <a:r>
                        <a:rPr lang="es-MX"/>
                        <a:t>3</a:t>
                      </a:r>
                    </a:p>
                  </a:txBody>
                  <a:tcPr/>
                </a:tc>
                <a:tc>
                  <a:txBody>
                    <a:bodyPr/>
                    <a:lstStyle/>
                    <a:p>
                      <a:pPr algn="ctr"/>
                      <a:r>
                        <a:rPr lang="es-MX"/>
                        <a:t>-2</a:t>
                      </a:r>
                    </a:p>
                  </a:txBody>
                  <a:tcPr/>
                </a:tc>
                <a:tc>
                  <a:txBody>
                    <a:bodyPr/>
                    <a:lstStyle/>
                    <a:p>
                      <a:pPr algn="ctr"/>
                      <a:r>
                        <a:rPr lang="es-MX"/>
                        <a:t>5</a:t>
                      </a:r>
                    </a:p>
                  </a:txBody>
                  <a:tcPr/>
                </a:tc>
                <a:tc>
                  <a:txBody>
                    <a:bodyPr/>
                    <a:lstStyle/>
                    <a:p>
                      <a:pPr algn="ctr"/>
                      <a:r>
                        <a:rPr lang="es-MX"/>
                        <a:t>-1</a:t>
                      </a:r>
                    </a:p>
                  </a:txBody>
                  <a:tcPr/>
                </a:tc>
                <a:extLst>
                  <a:ext uri="{0D108BD9-81ED-4DB2-BD59-A6C34878D82A}">
                    <a16:rowId xmlns:a16="http://schemas.microsoft.com/office/drawing/2014/main" val="2633436200"/>
                  </a:ext>
                </a:extLst>
              </a:tr>
            </a:tbl>
          </a:graphicData>
        </a:graphic>
      </p:graphicFrame>
      <p:graphicFrame>
        <p:nvGraphicFramePr>
          <p:cNvPr id="5" name="Tabla 4">
            <a:extLst>
              <a:ext uri="{FF2B5EF4-FFF2-40B4-BE49-F238E27FC236}">
                <a16:creationId xmlns:a16="http://schemas.microsoft.com/office/drawing/2014/main" id="{2B1BCA24-AF00-4BF5-BAFF-EF98899692C4}"/>
              </a:ext>
            </a:extLst>
          </p:cNvPr>
          <p:cNvGraphicFramePr>
            <a:graphicFrameLocks noGrp="1"/>
          </p:cNvGraphicFramePr>
          <p:nvPr>
            <p:extLst>
              <p:ext uri="{D42A27DB-BD31-4B8C-83A1-F6EECF244321}">
                <p14:modId xmlns:p14="http://schemas.microsoft.com/office/powerpoint/2010/main" val="3414285792"/>
              </p:ext>
            </p:extLst>
          </p:nvPr>
        </p:nvGraphicFramePr>
        <p:xfrm>
          <a:off x="2032000" y="2263653"/>
          <a:ext cx="3604302" cy="370840"/>
        </p:xfrm>
        <a:graphic>
          <a:graphicData uri="http://schemas.openxmlformats.org/drawingml/2006/table">
            <a:tbl>
              <a:tblPr firstRow="1" bandRow="1">
                <a:tableStyleId>{5C22544A-7EE6-4342-B048-85BDC9FD1C3A}</a:tableStyleId>
              </a:tblPr>
              <a:tblGrid>
                <a:gridCol w="1802151">
                  <a:extLst>
                    <a:ext uri="{9D8B030D-6E8A-4147-A177-3AD203B41FA5}">
                      <a16:colId xmlns:a16="http://schemas.microsoft.com/office/drawing/2014/main" val="4135291346"/>
                    </a:ext>
                  </a:extLst>
                </a:gridCol>
                <a:gridCol w="1802151">
                  <a:extLst>
                    <a:ext uri="{9D8B030D-6E8A-4147-A177-3AD203B41FA5}">
                      <a16:colId xmlns:a16="http://schemas.microsoft.com/office/drawing/2014/main" val="1779168624"/>
                    </a:ext>
                  </a:extLst>
                </a:gridCol>
              </a:tblGrid>
              <a:tr h="370840">
                <a:tc>
                  <a:txBody>
                    <a:bodyPr/>
                    <a:lstStyle/>
                    <a:p>
                      <a:pPr algn="ctr"/>
                      <a:r>
                        <a:rPr lang="es-MX"/>
                        <a:t>3</a:t>
                      </a:r>
                    </a:p>
                  </a:txBody>
                  <a:tcPr/>
                </a:tc>
                <a:tc>
                  <a:txBody>
                    <a:bodyPr/>
                    <a:lstStyle/>
                    <a:p>
                      <a:pPr algn="ctr"/>
                      <a:r>
                        <a:rPr lang="es-MX"/>
                        <a:t>-2</a:t>
                      </a:r>
                    </a:p>
                  </a:txBody>
                  <a:tcPr/>
                </a:tc>
                <a:extLst>
                  <a:ext uri="{0D108BD9-81ED-4DB2-BD59-A6C34878D82A}">
                    <a16:rowId xmlns:a16="http://schemas.microsoft.com/office/drawing/2014/main" val="1626522230"/>
                  </a:ext>
                </a:extLst>
              </a:tr>
            </a:tbl>
          </a:graphicData>
        </a:graphic>
      </p:graphicFrame>
      <p:graphicFrame>
        <p:nvGraphicFramePr>
          <p:cNvPr id="6" name="Tabla 5">
            <a:extLst>
              <a:ext uri="{FF2B5EF4-FFF2-40B4-BE49-F238E27FC236}">
                <a16:creationId xmlns:a16="http://schemas.microsoft.com/office/drawing/2014/main" id="{62979485-2863-4161-85F2-C821B4006F96}"/>
              </a:ext>
            </a:extLst>
          </p:cNvPr>
          <p:cNvGraphicFramePr>
            <a:graphicFrameLocks noGrp="1"/>
          </p:cNvGraphicFramePr>
          <p:nvPr>
            <p:extLst>
              <p:ext uri="{D42A27DB-BD31-4B8C-83A1-F6EECF244321}">
                <p14:modId xmlns:p14="http://schemas.microsoft.com/office/powerpoint/2010/main" val="427331831"/>
              </p:ext>
            </p:extLst>
          </p:nvPr>
        </p:nvGraphicFramePr>
        <p:xfrm>
          <a:off x="6645640" y="2263653"/>
          <a:ext cx="3604302" cy="370840"/>
        </p:xfrm>
        <a:graphic>
          <a:graphicData uri="http://schemas.openxmlformats.org/drawingml/2006/table">
            <a:tbl>
              <a:tblPr firstRow="1" bandRow="1">
                <a:tableStyleId>{5C22544A-7EE6-4342-B048-85BDC9FD1C3A}</a:tableStyleId>
              </a:tblPr>
              <a:tblGrid>
                <a:gridCol w="1802151">
                  <a:extLst>
                    <a:ext uri="{9D8B030D-6E8A-4147-A177-3AD203B41FA5}">
                      <a16:colId xmlns:a16="http://schemas.microsoft.com/office/drawing/2014/main" val="4135291346"/>
                    </a:ext>
                  </a:extLst>
                </a:gridCol>
                <a:gridCol w="1802151">
                  <a:extLst>
                    <a:ext uri="{9D8B030D-6E8A-4147-A177-3AD203B41FA5}">
                      <a16:colId xmlns:a16="http://schemas.microsoft.com/office/drawing/2014/main" val="1779168624"/>
                    </a:ext>
                  </a:extLst>
                </a:gridCol>
              </a:tblGrid>
              <a:tr h="370840">
                <a:tc>
                  <a:txBody>
                    <a:bodyPr/>
                    <a:lstStyle/>
                    <a:p>
                      <a:pPr algn="ctr"/>
                      <a:r>
                        <a:rPr lang="es-MX"/>
                        <a:t>5</a:t>
                      </a:r>
                    </a:p>
                  </a:txBody>
                  <a:tcPr/>
                </a:tc>
                <a:tc>
                  <a:txBody>
                    <a:bodyPr/>
                    <a:lstStyle/>
                    <a:p>
                      <a:pPr algn="ctr"/>
                      <a:r>
                        <a:rPr lang="es-MX"/>
                        <a:t>-1</a:t>
                      </a:r>
                    </a:p>
                  </a:txBody>
                  <a:tcPr/>
                </a:tc>
                <a:extLst>
                  <a:ext uri="{0D108BD9-81ED-4DB2-BD59-A6C34878D82A}">
                    <a16:rowId xmlns:a16="http://schemas.microsoft.com/office/drawing/2014/main" val="1626522230"/>
                  </a:ext>
                </a:extLst>
              </a:tr>
            </a:tbl>
          </a:graphicData>
        </a:graphic>
      </p:graphicFrame>
      <p:sp>
        <p:nvSpPr>
          <p:cNvPr id="7" name="Elipse 6">
            <a:extLst>
              <a:ext uri="{FF2B5EF4-FFF2-40B4-BE49-F238E27FC236}">
                <a16:creationId xmlns:a16="http://schemas.microsoft.com/office/drawing/2014/main" id="{37A9A982-EA04-4214-B9E9-105CC659DE83}"/>
              </a:ext>
            </a:extLst>
          </p:cNvPr>
          <p:cNvSpPr/>
          <p:nvPr/>
        </p:nvSpPr>
        <p:spPr>
          <a:xfrm>
            <a:off x="5906124" y="1255398"/>
            <a:ext cx="374754" cy="37084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9" name="Conector recto 8">
            <a:extLst>
              <a:ext uri="{FF2B5EF4-FFF2-40B4-BE49-F238E27FC236}">
                <a16:creationId xmlns:a16="http://schemas.microsoft.com/office/drawing/2014/main" id="{433ED4EB-25C3-40C5-8DE4-9C5FD935D2F5}"/>
              </a:ext>
            </a:extLst>
          </p:cNvPr>
          <p:cNvCxnSpPr>
            <a:stCxn id="7" idx="3"/>
            <a:endCxn id="5" idx="0"/>
          </p:cNvCxnSpPr>
          <p:nvPr/>
        </p:nvCxnSpPr>
        <p:spPr>
          <a:xfrm flipH="1">
            <a:off x="3834151" y="1571930"/>
            <a:ext cx="2126854" cy="69172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F163103-1BFC-4660-A51D-A5B92211E4EF}"/>
              </a:ext>
            </a:extLst>
          </p:cNvPr>
          <p:cNvCxnSpPr>
            <a:stCxn id="7" idx="5"/>
            <a:endCxn id="6" idx="0"/>
          </p:cNvCxnSpPr>
          <p:nvPr/>
        </p:nvCxnSpPr>
        <p:spPr>
          <a:xfrm>
            <a:off x="6225997" y="1571930"/>
            <a:ext cx="2221794" cy="69172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C0BC7145-8F10-4EB0-814B-E78C6BE67405}"/>
              </a:ext>
            </a:extLst>
          </p:cNvPr>
          <p:cNvSpPr/>
          <p:nvPr/>
        </p:nvSpPr>
        <p:spPr>
          <a:xfrm>
            <a:off x="3657599" y="2529563"/>
            <a:ext cx="311462" cy="320883"/>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a 13">
            <a:extLst>
              <a:ext uri="{FF2B5EF4-FFF2-40B4-BE49-F238E27FC236}">
                <a16:creationId xmlns:a16="http://schemas.microsoft.com/office/drawing/2014/main" id="{437B729E-EA3C-4925-BC5F-E7217E4F36E8}"/>
              </a:ext>
            </a:extLst>
          </p:cNvPr>
          <p:cNvGraphicFramePr>
            <a:graphicFrameLocks noGrp="1"/>
          </p:cNvGraphicFramePr>
          <p:nvPr>
            <p:extLst>
              <p:ext uri="{D42A27DB-BD31-4B8C-83A1-F6EECF244321}">
                <p14:modId xmlns:p14="http://schemas.microsoft.com/office/powerpoint/2010/main" val="3219312187"/>
              </p:ext>
            </p:extLst>
          </p:nvPr>
        </p:nvGraphicFramePr>
        <p:xfrm>
          <a:off x="1525273" y="3702709"/>
          <a:ext cx="2090295" cy="370840"/>
        </p:xfrm>
        <a:graphic>
          <a:graphicData uri="http://schemas.openxmlformats.org/drawingml/2006/table">
            <a:tbl>
              <a:tblPr firstRow="1" bandRow="1">
                <a:tableStyleId>{5C22544A-7EE6-4342-B048-85BDC9FD1C3A}</a:tableStyleId>
              </a:tblPr>
              <a:tblGrid>
                <a:gridCol w="2090295">
                  <a:extLst>
                    <a:ext uri="{9D8B030D-6E8A-4147-A177-3AD203B41FA5}">
                      <a16:colId xmlns:a16="http://schemas.microsoft.com/office/drawing/2014/main" val="198057142"/>
                    </a:ext>
                  </a:extLst>
                </a:gridCol>
              </a:tblGrid>
              <a:tr h="370840">
                <a:tc>
                  <a:txBody>
                    <a:bodyPr/>
                    <a:lstStyle/>
                    <a:p>
                      <a:pPr algn="ctr"/>
                      <a:r>
                        <a:rPr lang="es-MX"/>
                        <a:t>3</a:t>
                      </a:r>
                    </a:p>
                  </a:txBody>
                  <a:tcPr/>
                </a:tc>
                <a:extLst>
                  <a:ext uri="{0D108BD9-81ED-4DB2-BD59-A6C34878D82A}">
                    <a16:rowId xmlns:a16="http://schemas.microsoft.com/office/drawing/2014/main" val="493774094"/>
                  </a:ext>
                </a:extLst>
              </a:tr>
            </a:tbl>
          </a:graphicData>
        </a:graphic>
      </p:graphicFrame>
      <p:graphicFrame>
        <p:nvGraphicFramePr>
          <p:cNvPr id="15" name="Tabla 14">
            <a:extLst>
              <a:ext uri="{FF2B5EF4-FFF2-40B4-BE49-F238E27FC236}">
                <a16:creationId xmlns:a16="http://schemas.microsoft.com/office/drawing/2014/main" id="{25085B43-B2CC-4C5E-A9FA-3C7372C7C7E6}"/>
              </a:ext>
            </a:extLst>
          </p:cNvPr>
          <p:cNvGraphicFramePr>
            <a:graphicFrameLocks noGrp="1"/>
          </p:cNvGraphicFramePr>
          <p:nvPr>
            <p:extLst>
              <p:ext uri="{D42A27DB-BD31-4B8C-83A1-F6EECF244321}">
                <p14:modId xmlns:p14="http://schemas.microsoft.com/office/powerpoint/2010/main" val="1093656372"/>
              </p:ext>
            </p:extLst>
          </p:nvPr>
        </p:nvGraphicFramePr>
        <p:xfrm>
          <a:off x="3870710" y="3702709"/>
          <a:ext cx="2090295" cy="370840"/>
        </p:xfrm>
        <a:graphic>
          <a:graphicData uri="http://schemas.openxmlformats.org/drawingml/2006/table">
            <a:tbl>
              <a:tblPr firstRow="1" bandRow="1">
                <a:tableStyleId>{5C22544A-7EE6-4342-B048-85BDC9FD1C3A}</a:tableStyleId>
              </a:tblPr>
              <a:tblGrid>
                <a:gridCol w="2090295">
                  <a:extLst>
                    <a:ext uri="{9D8B030D-6E8A-4147-A177-3AD203B41FA5}">
                      <a16:colId xmlns:a16="http://schemas.microsoft.com/office/drawing/2014/main" val="198057142"/>
                    </a:ext>
                  </a:extLst>
                </a:gridCol>
              </a:tblGrid>
              <a:tr h="370840">
                <a:tc>
                  <a:txBody>
                    <a:bodyPr/>
                    <a:lstStyle/>
                    <a:p>
                      <a:pPr algn="ctr"/>
                      <a:r>
                        <a:rPr lang="es-MX"/>
                        <a:t>-2</a:t>
                      </a:r>
                    </a:p>
                  </a:txBody>
                  <a:tcPr/>
                </a:tc>
                <a:extLst>
                  <a:ext uri="{0D108BD9-81ED-4DB2-BD59-A6C34878D82A}">
                    <a16:rowId xmlns:a16="http://schemas.microsoft.com/office/drawing/2014/main" val="493774094"/>
                  </a:ext>
                </a:extLst>
              </a:tr>
            </a:tbl>
          </a:graphicData>
        </a:graphic>
      </p:graphicFrame>
      <p:graphicFrame>
        <p:nvGraphicFramePr>
          <p:cNvPr id="16" name="Tabla 15">
            <a:extLst>
              <a:ext uri="{FF2B5EF4-FFF2-40B4-BE49-F238E27FC236}">
                <a16:creationId xmlns:a16="http://schemas.microsoft.com/office/drawing/2014/main" id="{7EC88D89-2F2E-465A-B554-5521C76524BD}"/>
              </a:ext>
            </a:extLst>
          </p:cNvPr>
          <p:cNvGraphicFramePr>
            <a:graphicFrameLocks noGrp="1"/>
          </p:cNvGraphicFramePr>
          <p:nvPr>
            <p:extLst>
              <p:ext uri="{D42A27DB-BD31-4B8C-83A1-F6EECF244321}">
                <p14:modId xmlns:p14="http://schemas.microsoft.com/office/powerpoint/2010/main" val="688073627"/>
              </p:ext>
            </p:extLst>
          </p:nvPr>
        </p:nvGraphicFramePr>
        <p:xfrm>
          <a:off x="6280878" y="3702709"/>
          <a:ext cx="2090295" cy="370840"/>
        </p:xfrm>
        <a:graphic>
          <a:graphicData uri="http://schemas.openxmlformats.org/drawingml/2006/table">
            <a:tbl>
              <a:tblPr firstRow="1" bandRow="1">
                <a:tableStyleId>{5C22544A-7EE6-4342-B048-85BDC9FD1C3A}</a:tableStyleId>
              </a:tblPr>
              <a:tblGrid>
                <a:gridCol w="2090295">
                  <a:extLst>
                    <a:ext uri="{9D8B030D-6E8A-4147-A177-3AD203B41FA5}">
                      <a16:colId xmlns:a16="http://schemas.microsoft.com/office/drawing/2014/main" val="198057142"/>
                    </a:ext>
                  </a:extLst>
                </a:gridCol>
              </a:tblGrid>
              <a:tr h="370840">
                <a:tc>
                  <a:txBody>
                    <a:bodyPr/>
                    <a:lstStyle/>
                    <a:p>
                      <a:pPr algn="ctr"/>
                      <a:r>
                        <a:rPr lang="es-MX"/>
                        <a:t>5</a:t>
                      </a:r>
                    </a:p>
                  </a:txBody>
                  <a:tcPr/>
                </a:tc>
                <a:extLst>
                  <a:ext uri="{0D108BD9-81ED-4DB2-BD59-A6C34878D82A}">
                    <a16:rowId xmlns:a16="http://schemas.microsoft.com/office/drawing/2014/main" val="493774094"/>
                  </a:ext>
                </a:extLst>
              </a:tr>
            </a:tbl>
          </a:graphicData>
        </a:graphic>
      </p:graphicFrame>
      <p:graphicFrame>
        <p:nvGraphicFramePr>
          <p:cNvPr id="17" name="Tabla 16">
            <a:extLst>
              <a:ext uri="{FF2B5EF4-FFF2-40B4-BE49-F238E27FC236}">
                <a16:creationId xmlns:a16="http://schemas.microsoft.com/office/drawing/2014/main" id="{BC686159-5A64-4BC1-ABA8-E9C342BAA780}"/>
              </a:ext>
            </a:extLst>
          </p:cNvPr>
          <p:cNvGraphicFramePr>
            <a:graphicFrameLocks noGrp="1"/>
          </p:cNvGraphicFramePr>
          <p:nvPr>
            <p:extLst>
              <p:ext uri="{D42A27DB-BD31-4B8C-83A1-F6EECF244321}">
                <p14:modId xmlns:p14="http://schemas.microsoft.com/office/powerpoint/2010/main" val="544923865"/>
              </p:ext>
            </p:extLst>
          </p:nvPr>
        </p:nvGraphicFramePr>
        <p:xfrm>
          <a:off x="8626315" y="3702709"/>
          <a:ext cx="2090295" cy="370840"/>
        </p:xfrm>
        <a:graphic>
          <a:graphicData uri="http://schemas.openxmlformats.org/drawingml/2006/table">
            <a:tbl>
              <a:tblPr firstRow="1" bandRow="1">
                <a:tableStyleId>{5C22544A-7EE6-4342-B048-85BDC9FD1C3A}</a:tableStyleId>
              </a:tblPr>
              <a:tblGrid>
                <a:gridCol w="2090295">
                  <a:extLst>
                    <a:ext uri="{9D8B030D-6E8A-4147-A177-3AD203B41FA5}">
                      <a16:colId xmlns:a16="http://schemas.microsoft.com/office/drawing/2014/main" val="198057142"/>
                    </a:ext>
                  </a:extLst>
                </a:gridCol>
              </a:tblGrid>
              <a:tr h="370840">
                <a:tc>
                  <a:txBody>
                    <a:bodyPr/>
                    <a:lstStyle/>
                    <a:p>
                      <a:pPr algn="ctr"/>
                      <a:r>
                        <a:rPr lang="es-MX"/>
                        <a:t>-1</a:t>
                      </a:r>
                    </a:p>
                  </a:txBody>
                  <a:tcPr/>
                </a:tc>
                <a:extLst>
                  <a:ext uri="{0D108BD9-81ED-4DB2-BD59-A6C34878D82A}">
                    <a16:rowId xmlns:a16="http://schemas.microsoft.com/office/drawing/2014/main" val="493774094"/>
                  </a:ext>
                </a:extLst>
              </a:tr>
            </a:tbl>
          </a:graphicData>
        </a:graphic>
      </p:graphicFrame>
      <p:sp>
        <p:nvSpPr>
          <p:cNvPr id="18" name="Elipse 17">
            <a:extLst>
              <a:ext uri="{FF2B5EF4-FFF2-40B4-BE49-F238E27FC236}">
                <a16:creationId xmlns:a16="http://schemas.microsoft.com/office/drawing/2014/main" id="{F7790EE7-AA8E-4744-A943-0A41C53B90EF}"/>
              </a:ext>
            </a:extLst>
          </p:cNvPr>
          <p:cNvSpPr/>
          <p:nvPr/>
        </p:nvSpPr>
        <p:spPr>
          <a:xfrm>
            <a:off x="8292060" y="2529563"/>
            <a:ext cx="311462" cy="320883"/>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2" name="Conector recto 21">
            <a:extLst>
              <a:ext uri="{FF2B5EF4-FFF2-40B4-BE49-F238E27FC236}">
                <a16:creationId xmlns:a16="http://schemas.microsoft.com/office/drawing/2014/main" id="{D7CBA872-CBAA-495E-8D15-EBBF4681B8A8}"/>
              </a:ext>
            </a:extLst>
          </p:cNvPr>
          <p:cNvCxnSpPr>
            <a:stCxn id="13" idx="3"/>
            <a:endCxn id="14" idx="0"/>
          </p:cNvCxnSpPr>
          <p:nvPr/>
        </p:nvCxnSpPr>
        <p:spPr>
          <a:xfrm flipH="1">
            <a:off x="2570420" y="2803454"/>
            <a:ext cx="1132792" cy="89925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3C62E98F-7FC8-416B-9C62-A909BD8FEEE2}"/>
              </a:ext>
            </a:extLst>
          </p:cNvPr>
          <p:cNvCxnSpPr>
            <a:cxnSpLocks/>
            <a:stCxn id="13" idx="5"/>
            <a:endCxn id="15" idx="0"/>
          </p:cNvCxnSpPr>
          <p:nvPr/>
        </p:nvCxnSpPr>
        <p:spPr>
          <a:xfrm>
            <a:off x="3923448" y="2803454"/>
            <a:ext cx="992409" cy="89925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F95520A0-B620-404B-ACC5-243DD7B92A80}"/>
              </a:ext>
            </a:extLst>
          </p:cNvPr>
          <p:cNvCxnSpPr>
            <a:stCxn id="18" idx="3"/>
            <a:endCxn id="16" idx="0"/>
          </p:cNvCxnSpPr>
          <p:nvPr/>
        </p:nvCxnSpPr>
        <p:spPr>
          <a:xfrm flipH="1">
            <a:off x="7326025" y="2803454"/>
            <a:ext cx="1011648" cy="89925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489F9D09-9AD5-439C-ABBA-4E9C91789805}"/>
              </a:ext>
            </a:extLst>
          </p:cNvPr>
          <p:cNvCxnSpPr>
            <a:stCxn id="18" idx="5"/>
            <a:endCxn id="17" idx="0"/>
          </p:cNvCxnSpPr>
          <p:nvPr/>
        </p:nvCxnSpPr>
        <p:spPr>
          <a:xfrm>
            <a:off x="8557909" y="2803454"/>
            <a:ext cx="1113553" cy="89925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253F465D-6785-49EF-9449-E7029CBC53CC}"/>
              </a:ext>
            </a:extLst>
          </p:cNvPr>
          <p:cNvSpPr txBox="1"/>
          <p:nvPr/>
        </p:nvSpPr>
        <p:spPr>
          <a:xfrm>
            <a:off x="403948" y="5935176"/>
            <a:ext cx="5921116" cy="646331"/>
          </a:xfrm>
          <a:prstGeom prst="rect">
            <a:avLst/>
          </a:prstGeom>
          <a:noFill/>
        </p:spPr>
        <p:txBody>
          <a:bodyPr wrap="square" rtlCol="0">
            <a:spAutoFit/>
          </a:bodyPr>
          <a:lstStyle/>
          <a:p>
            <a:r>
              <a:rPr lang="es-MX" err="1"/>
              <a:t>Left_MSS</a:t>
            </a:r>
            <a:r>
              <a:rPr lang="es-MX"/>
              <a:t>: Máxima Suma en el Subarreglo Izquierdo</a:t>
            </a:r>
          </a:p>
          <a:p>
            <a:r>
              <a:rPr lang="es-MX" err="1"/>
              <a:t>Right_MSS</a:t>
            </a:r>
            <a:r>
              <a:rPr lang="es-MX"/>
              <a:t>: Máxima Suma en el Subarreglo Derecho</a:t>
            </a:r>
          </a:p>
        </p:txBody>
      </p:sp>
      <p:sp>
        <p:nvSpPr>
          <p:cNvPr id="35" name="CuadroTexto 34">
            <a:extLst>
              <a:ext uri="{FF2B5EF4-FFF2-40B4-BE49-F238E27FC236}">
                <a16:creationId xmlns:a16="http://schemas.microsoft.com/office/drawing/2014/main" id="{88BBB374-3206-4F9D-B768-3B115DB1DD92}"/>
              </a:ext>
            </a:extLst>
          </p:cNvPr>
          <p:cNvSpPr txBox="1"/>
          <p:nvPr/>
        </p:nvSpPr>
        <p:spPr>
          <a:xfrm>
            <a:off x="6629176" y="5935176"/>
            <a:ext cx="5332976" cy="646331"/>
          </a:xfrm>
          <a:prstGeom prst="rect">
            <a:avLst/>
          </a:prstGeom>
          <a:noFill/>
        </p:spPr>
        <p:txBody>
          <a:bodyPr wrap="square" rtlCol="0">
            <a:spAutoFit/>
          </a:bodyPr>
          <a:lstStyle/>
          <a:p>
            <a:r>
              <a:rPr lang="es-MX" err="1"/>
              <a:t>Left_suma</a:t>
            </a:r>
            <a:r>
              <a:rPr lang="es-MX"/>
              <a:t>: Suma en el Subarreglo izquierdo.</a:t>
            </a:r>
            <a:br>
              <a:rPr lang="es-MX"/>
            </a:br>
            <a:r>
              <a:rPr lang="es-MX" err="1"/>
              <a:t>Right_sum</a:t>
            </a:r>
            <a:r>
              <a:rPr lang="es-MX"/>
              <a:t>: Suma en el Subarreglo derecho.</a:t>
            </a:r>
          </a:p>
        </p:txBody>
      </p:sp>
      <p:sp>
        <p:nvSpPr>
          <p:cNvPr id="36" name="CuadroTexto 35">
            <a:extLst>
              <a:ext uri="{FF2B5EF4-FFF2-40B4-BE49-F238E27FC236}">
                <a16:creationId xmlns:a16="http://schemas.microsoft.com/office/drawing/2014/main" id="{7158F139-D592-434D-8AEF-2156CF460272}"/>
              </a:ext>
            </a:extLst>
          </p:cNvPr>
          <p:cNvSpPr txBox="1"/>
          <p:nvPr/>
        </p:nvSpPr>
        <p:spPr>
          <a:xfrm>
            <a:off x="5308623" y="5113095"/>
            <a:ext cx="1569755" cy="369332"/>
          </a:xfrm>
          <a:prstGeom prst="rect">
            <a:avLst/>
          </a:prstGeom>
          <a:noFill/>
        </p:spPr>
        <p:txBody>
          <a:bodyPr wrap="square" rtlCol="0">
            <a:spAutoFit/>
          </a:bodyPr>
          <a:lstStyle/>
          <a:p>
            <a:r>
              <a:rPr lang="es-MX" b="1" u="sng"/>
              <a:t>CASO BASE</a:t>
            </a:r>
          </a:p>
        </p:txBody>
      </p:sp>
      <p:cxnSp>
        <p:nvCxnSpPr>
          <p:cNvPr id="40" name="Conector recto de flecha 39">
            <a:extLst>
              <a:ext uri="{FF2B5EF4-FFF2-40B4-BE49-F238E27FC236}">
                <a16:creationId xmlns:a16="http://schemas.microsoft.com/office/drawing/2014/main" id="{E2D2A606-C5E2-45C4-82BE-C070F45AAFB1}"/>
              </a:ext>
            </a:extLst>
          </p:cNvPr>
          <p:cNvCxnSpPr>
            <a:endCxn id="36" idx="0"/>
          </p:cNvCxnSpPr>
          <p:nvPr/>
        </p:nvCxnSpPr>
        <p:spPr>
          <a:xfrm>
            <a:off x="2570420" y="4073549"/>
            <a:ext cx="3523081" cy="103954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DF62A515-EB66-42A6-A400-FD8DADF35A43}"/>
              </a:ext>
            </a:extLst>
          </p:cNvPr>
          <p:cNvCxnSpPr>
            <a:endCxn id="36" idx="0"/>
          </p:cNvCxnSpPr>
          <p:nvPr/>
        </p:nvCxnSpPr>
        <p:spPr>
          <a:xfrm>
            <a:off x="4897578" y="4073549"/>
            <a:ext cx="1195923" cy="103954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3073022-2169-4A62-B6EA-EFE689660E70}"/>
              </a:ext>
            </a:extLst>
          </p:cNvPr>
          <p:cNvCxnSpPr>
            <a:endCxn id="36" idx="0"/>
          </p:cNvCxnSpPr>
          <p:nvPr/>
        </p:nvCxnSpPr>
        <p:spPr>
          <a:xfrm flipH="1">
            <a:off x="6093501" y="4073549"/>
            <a:ext cx="1232524" cy="103954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E4195879-6181-4D73-A936-277B2EC018AB}"/>
              </a:ext>
            </a:extLst>
          </p:cNvPr>
          <p:cNvCxnSpPr>
            <a:endCxn id="36" idx="0"/>
          </p:cNvCxnSpPr>
          <p:nvPr/>
        </p:nvCxnSpPr>
        <p:spPr>
          <a:xfrm flipH="1">
            <a:off x="6093501" y="4073549"/>
            <a:ext cx="3577961" cy="103954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89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par>
                                <p:cTn id="33" presetID="16" presetClass="entr" presetSubtype="21"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inVertical)">
                                      <p:cBhvr>
                                        <p:cTn id="35" dur="500"/>
                                        <p:tgtEl>
                                          <p:spTgt spid="24"/>
                                        </p:tgtEl>
                                      </p:cBhvr>
                                    </p:animEffect>
                                  </p:childTnLst>
                                </p:cTn>
                              </p:par>
                              <p:par>
                                <p:cTn id="36" presetID="16" presetClass="entr" presetSubtype="21"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arn(inVertical)">
                                      <p:cBhvr>
                                        <p:cTn id="38" dur="500"/>
                                        <p:tgtEl>
                                          <p:spTgt spid="22"/>
                                        </p:tgtEl>
                                      </p:cBhvr>
                                    </p:animEffect>
                                  </p:childTnLst>
                                </p:cTn>
                              </p:par>
                              <p:par>
                                <p:cTn id="39" presetID="16" presetClass="entr" presetSubtype="21"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arn(inVertical)">
                                      <p:cBhvr>
                                        <p:cTn id="41" dur="500"/>
                                        <p:tgtEl>
                                          <p:spTgt spid="31"/>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par>
                                <p:cTn id="45" presetID="16" presetClass="entr" presetSubtype="21"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arn(inVertical)">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circle(in)">
                                      <p:cBhvr>
                                        <p:cTn id="68" dur="2000"/>
                                        <p:tgtEl>
                                          <p:spTgt spid="44"/>
                                        </p:tgtEl>
                                      </p:cBhvr>
                                    </p:animEffect>
                                  </p:childTnLst>
                                </p:cTn>
                              </p:par>
                              <p:par>
                                <p:cTn id="69" presetID="6" presetClass="entr" presetSubtype="16"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circle(in)">
                                      <p:cBhvr>
                                        <p:cTn id="71" dur="2000"/>
                                        <p:tgtEl>
                                          <p:spTgt spid="46"/>
                                        </p:tgtEl>
                                      </p:cBhvr>
                                    </p:animEffect>
                                  </p:childTnLst>
                                </p:cTn>
                              </p:par>
                              <p:par>
                                <p:cTn id="72" presetID="6" presetClass="entr" presetSubtype="16" fill="hold"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circle(in)">
                                      <p:cBhvr>
                                        <p:cTn id="74" dur="2000"/>
                                        <p:tgtEl>
                                          <p:spTgt spid="42"/>
                                        </p:tgtEl>
                                      </p:cBhvr>
                                    </p:animEffect>
                                  </p:childTnLst>
                                </p:cTn>
                              </p:par>
                              <p:par>
                                <p:cTn id="75" presetID="6" presetClass="entr" presetSubtype="16"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circle(in)">
                                      <p:cBhvr>
                                        <p:cTn id="77" dur="2000"/>
                                        <p:tgtEl>
                                          <p:spTgt spid="40"/>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circle(in)">
                                      <p:cBhvr>
                                        <p:cTn id="80" dur="2000"/>
                                        <p:tgtEl>
                                          <p:spTgt spid="36"/>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animBg="1"/>
      <p:bldP spid="34"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BD0B74D-F6CC-4EE8-B2FC-69DAE827C288}"/>
              </a:ext>
            </a:extLst>
          </p:cNvPr>
          <p:cNvSpPr txBox="1"/>
          <p:nvPr/>
        </p:nvSpPr>
        <p:spPr>
          <a:xfrm>
            <a:off x="929390" y="554636"/>
            <a:ext cx="8334531" cy="646331"/>
          </a:xfrm>
          <a:prstGeom prst="rect">
            <a:avLst/>
          </a:prstGeom>
          <a:noFill/>
        </p:spPr>
        <p:txBody>
          <a:bodyPr wrap="square" rtlCol="0">
            <a:spAutoFit/>
          </a:bodyPr>
          <a:lstStyle/>
          <a:p>
            <a:pPr algn="just"/>
            <a:r>
              <a:rPr lang="es-MX"/>
              <a:t>Si se toma el siguiente </a:t>
            </a:r>
            <a:r>
              <a:rPr lang="es-MX" err="1"/>
              <a:t>sub-arreglo</a:t>
            </a:r>
            <a:r>
              <a:rPr lang="es-MX"/>
              <a:t>, se puede hacer una descripción de las banderas antes mencionadas</a:t>
            </a:r>
          </a:p>
        </p:txBody>
      </p:sp>
      <p:sp>
        <p:nvSpPr>
          <p:cNvPr id="4" name="CuadroTexto 3">
            <a:extLst>
              <a:ext uri="{FF2B5EF4-FFF2-40B4-BE49-F238E27FC236}">
                <a16:creationId xmlns:a16="http://schemas.microsoft.com/office/drawing/2014/main" id="{35FC3559-6DD7-44A5-BDE3-D9FE31F59236}"/>
              </a:ext>
            </a:extLst>
          </p:cNvPr>
          <p:cNvSpPr txBox="1"/>
          <p:nvPr/>
        </p:nvSpPr>
        <p:spPr>
          <a:xfrm>
            <a:off x="629587" y="1334125"/>
            <a:ext cx="5921116" cy="646331"/>
          </a:xfrm>
          <a:prstGeom prst="rect">
            <a:avLst/>
          </a:prstGeom>
          <a:noFill/>
        </p:spPr>
        <p:txBody>
          <a:bodyPr wrap="square" rtlCol="0">
            <a:spAutoFit/>
          </a:bodyPr>
          <a:lstStyle/>
          <a:p>
            <a:r>
              <a:rPr lang="es-MX" err="1"/>
              <a:t>Left_MSS</a:t>
            </a:r>
            <a:r>
              <a:rPr lang="es-MX"/>
              <a:t>: Máxima Suma en el Subarreglo Izquierdo</a:t>
            </a:r>
          </a:p>
          <a:p>
            <a:r>
              <a:rPr lang="es-MX" err="1"/>
              <a:t>Right_MSS</a:t>
            </a:r>
            <a:r>
              <a:rPr lang="es-MX"/>
              <a:t>: Máxima Suma en el Subarreglo Derecho</a:t>
            </a:r>
          </a:p>
        </p:txBody>
      </p:sp>
      <p:sp>
        <p:nvSpPr>
          <p:cNvPr id="5" name="CuadroTexto 4">
            <a:extLst>
              <a:ext uri="{FF2B5EF4-FFF2-40B4-BE49-F238E27FC236}">
                <a16:creationId xmlns:a16="http://schemas.microsoft.com/office/drawing/2014/main" id="{E2B9506E-CFBF-4570-B5B3-CDDA005FD1CE}"/>
              </a:ext>
            </a:extLst>
          </p:cNvPr>
          <p:cNvSpPr txBox="1"/>
          <p:nvPr/>
        </p:nvSpPr>
        <p:spPr>
          <a:xfrm>
            <a:off x="6850506" y="1334125"/>
            <a:ext cx="5726243" cy="646331"/>
          </a:xfrm>
          <a:prstGeom prst="rect">
            <a:avLst/>
          </a:prstGeom>
          <a:noFill/>
        </p:spPr>
        <p:txBody>
          <a:bodyPr wrap="square" rtlCol="0">
            <a:spAutoFit/>
          </a:bodyPr>
          <a:lstStyle/>
          <a:p>
            <a:r>
              <a:rPr lang="es-MX" err="1"/>
              <a:t>Left_suma</a:t>
            </a:r>
            <a:r>
              <a:rPr lang="es-MX"/>
              <a:t>: Suma en el Subarreglo izquierdo.</a:t>
            </a:r>
            <a:br>
              <a:rPr lang="es-MX"/>
            </a:br>
            <a:r>
              <a:rPr lang="es-MX" err="1"/>
              <a:t>Right_sum</a:t>
            </a:r>
            <a:r>
              <a:rPr lang="es-MX"/>
              <a:t>: Suma en el Subarreglo derecho.</a:t>
            </a:r>
          </a:p>
        </p:txBody>
      </p:sp>
      <p:graphicFrame>
        <p:nvGraphicFramePr>
          <p:cNvPr id="6" name="Tabla 5">
            <a:extLst>
              <a:ext uri="{FF2B5EF4-FFF2-40B4-BE49-F238E27FC236}">
                <a16:creationId xmlns:a16="http://schemas.microsoft.com/office/drawing/2014/main" id="{5736532F-89C2-4CF1-88AF-0C92498BB220}"/>
              </a:ext>
            </a:extLst>
          </p:cNvPr>
          <p:cNvGraphicFramePr>
            <a:graphicFrameLocks noGrp="1"/>
          </p:cNvGraphicFramePr>
          <p:nvPr>
            <p:extLst>
              <p:ext uri="{D42A27DB-BD31-4B8C-83A1-F6EECF244321}">
                <p14:modId xmlns:p14="http://schemas.microsoft.com/office/powerpoint/2010/main" val="863558010"/>
              </p:ext>
            </p:extLst>
          </p:nvPr>
        </p:nvGraphicFramePr>
        <p:xfrm>
          <a:off x="629587" y="2835098"/>
          <a:ext cx="2886442" cy="479549"/>
        </p:xfrm>
        <a:graphic>
          <a:graphicData uri="http://schemas.openxmlformats.org/drawingml/2006/table">
            <a:tbl>
              <a:tblPr firstRow="1" bandRow="1">
                <a:tableStyleId>{5C22544A-7EE6-4342-B048-85BDC9FD1C3A}</a:tableStyleId>
              </a:tblPr>
              <a:tblGrid>
                <a:gridCol w="1443221">
                  <a:extLst>
                    <a:ext uri="{9D8B030D-6E8A-4147-A177-3AD203B41FA5}">
                      <a16:colId xmlns:a16="http://schemas.microsoft.com/office/drawing/2014/main" val="2060685435"/>
                    </a:ext>
                  </a:extLst>
                </a:gridCol>
                <a:gridCol w="1443221">
                  <a:extLst>
                    <a:ext uri="{9D8B030D-6E8A-4147-A177-3AD203B41FA5}">
                      <a16:colId xmlns:a16="http://schemas.microsoft.com/office/drawing/2014/main" val="2092387781"/>
                    </a:ext>
                  </a:extLst>
                </a:gridCol>
              </a:tblGrid>
              <a:tr h="479549">
                <a:tc>
                  <a:txBody>
                    <a:bodyPr/>
                    <a:lstStyle/>
                    <a:p>
                      <a:pPr algn="ctr"/>
                      <a:r>
                        <a:rPr lang="es-MX"/>
                        <a:t>3</a:t>
                      </a:r>
                    </a:p>
                  </a:txBody>
                  <a:tcPr/>
                </a:tc>
                <a:tc>
                  <a:txBody>
                    <a:bodyPr/>
                    <a:lstStyle/>
                    <a:p>
                      <a:pPr algn="ctr"/>
                      <a:r>
                        <a:rPr lang="es-MX"/>
                        <a:t>-2</a:t>
                      </a:r>
                    </a:p>
                  </a:txBody>
                  <a:tcPr/>
                </a:tc>
                <a:extLst>
                  <a:ext uri="{0D108BD9-81ED-4DB2-BD59-A6C34878D82A}">
                    <a16:rowId xmlns:a16="http://schemas.microsoft.com/office/drawing/2014/main" val="814229120"/>
                  </a:ext>
                </a:extLst>
              </a:tr>
            </a:tbl>
          </a:graphicData>
        </a:graphic>
      </p:graphicFrame>
      <p:sp>
        <p:nvSpPr>
          <p:cNvPr id="9" name="CuadroTexto 8">
            <a:extLst>
              <a:ext uri="{FF2B5EF4-FFF2-40B4-BE49-F238E27FC236}">
                <a16:creationId xmlns:a16="http://schemas.microsoft.com/office/drawing/2014/main" id="{54E281FF-41AF-431F-8AE2-A4E982912EFD}"/>
              </a:ext>
            </a:extLst>
          </p:cNvPr>
          <p:cNvSpPr txBox="1"/>
          <p:nvPr/>
        </p:nvSpPr>
        <p:spPr>
          <a:xfrm>
            <a:off x="4017363" y="2835098"/>
            <a:ext cx="2886442" cy="1200329"/>
          </a:xfrm>
          <a:prstGeom prst="rect">
            <a:avLst/>
          </a:prstGeom>
          <a:noFill/>
        </p:spPr>
        <p:txBody>
          <a:bodyPr wrap="square" rtlCol="0">
            <a:spAutoFit/>
          </a:bodyPr>
          <a:lstStyle/>
          <a:p>
            <a:r>
              <a:rPr lang="es-MX"/>
              <a:t>Left_MSS = 3</a:t>
            </a:r>
            <a:br>
              <a:rPr lang="es-MX"/>
            </a:br>
            <a:r>
              <a:rPr lang="es-MX" err="1"/>
              <a:t>Right_MSS</a:t>
            </a:r>
            <a:r>
              <a:rPr lang="es-MX"/>
              <a:t> = -2</a:t>
            </a:r>
            <a:br>
              <a:rPr lang="es-MX"/>
            </a:br>
            <a:br>
              <a:rPr lang="es-MX"/>
            </a:br>
            <a:r>
              <a:rPr lang="es-MX" err="1"/>
              <a:t>left_sum</a:t>
            </a:r>
            <a:r>
              <a:rPr lang="es-MX"/>
              <a:t> + </a:t>
            </a:r>
            <a:r>
              <a:rPr lang="es-MX" err="1"/>
              <a:t>right_sum</a:t>
            </a:r>
            <a:r>
              <a:rPr lang="es-MX"/>
              <a:t> = 1</a:t>
            </a:r>
          </a:p>
        </p:txBody>
      </p:sp>
      <p:pic>
        <p:nvPicPr>
          <p:cNvPr id="11" name="Imagen 10" descr="Imagen que contiene mapa, texto&#10;&#10;Descripción generada con confianza alta">
            <a:extLst>
              <a:ext uri="{FF2B5EF4-FFF2-40B4-BE49-F238E27FC236}">
                <a16:creationId xmlns:a16="http://schemas.microsoft.com/office/drawing/2014/main" id="{FAEFE294-51C5-45D6-A4F4-A3A05D3088F8}"/>
              </a:ext>
            </a:extLst>
          </p:cNvPr>
          <p:cNvPicPr>
            <a:picLocks noChangeAspect="1"/>
          </p:cNvPicPr>
          <p:nvPr/>
        </p:nvPicPr>
        <p:blipFill>
          <a:blip r:embed="rId2"/>
          <a:stretch>
            <a:fillRect/>
          </a:stretch>
        </p:blipFill>
        <p:spPr>
          <a:xfrm>
            <a:off x="7030388" y="2766357"/>
            <a:ext cx="4796852" cy="3611529"/>
          </a:xfrm>
          <a:prstGeom prst="rect">
            <a:avLst/>
          </a:prstGeom>
        </p:spPr>
      </p:pic>
    </p:spTree>
    <p:extLst>
      <p:ext uri="{BB962C8B-B14F-4D97-AF65-F5344CB8AC3E}">
        <p14:creationId xmlns:p14="http://schemas.microsoft.com/office/powerpoint/2010/main" val="148617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80AA78CB-3108-4165-A1D9-2A409CED2EC7}"/>
              </a:ext>
            </a:extLst>
          </p:cNvPr>
          <p:cNvGraphicFramePr>
            <a:graphicFrameLocks noGrp="1"/>
          </p:cNvGraphicFramePr>
          <p:nvPr>
            <p:extLst>
              <p:ext uri="{D42A27DB-BD31-4B8C-83A1-F6EECF244321}">
                <p14:modId xmlns:p14="http://schemas.microsoft.com/office/powerpoint/2010/main" val="489658307"/>
              </p:ext>
            </p:extLst>
          </p:nvPr>
        </p:nvGraphicFramePr>
        <p:xfrm>
          <a:off x="1738859" y="719666"/>
          <a:ext cx="8421140" cy="370840"/>
        </p:xfrm>
        <a:graphic>
          <a:graphicData uri="http://schemas.openxmlformats.org/drawingml/2006/table">
            <a:tbl>
              <a:tblPr firstRow="1" bandRow="1">
                <a:tableStyleId>{5C22544A-7EE6-4342-B048-85BDC9FD1C3A}</a:tableStyleId>
              </a:tblPr>
              <a:tblGrid>
                <a:gridCol w="2105285">
                  <a:extLst>
                    <a:ext uri="{9D8B030D-6E8A-4147-A177-3AD203B41FA5}">
                      <a16:colId xmlns:a16="http://schemas.microsoft.com/office/drawing/2014/main" val="2497183976"/>
                    </a:ext>
                  </a:extLst>
                </a:gridCol>
                <a:gridCol w="2105285">
                  <a:extLst>
                    <a:ext uri="{9D8B030D-6E8A-4147-A177-3AD203B41FA5}">
                      <a16:colId xmlns:a16="http://schemas.microsoft.com/office/drawing/2014/main" val="2201982118"/>
                    </a:ext>
                  </a:extLst>
                </a:gridCol>
                <a:gridCol w="2105285">
                  <a:extLst>
                    <a:ext uri="{9D8B030D-6E8A-4147-A177-3AD203B41FA5}">
                      <a16:colId xmlns:a16="http://schemas.microsoft.com/office/drawing/2014/main" val="2788224788"/>
                    </a:ext>
                  </a:extLst>
                </a:gridCol>
                <a:gridCol w="2105285">
                  <a:extLst>
                    <a:ext uri="{9D8B030D-6E8A-4147-A177-3AD203B41FA5}">
                      <a16:colId xmlns:a16="http://schemas.microsoft.com/office/drawing/2014/main" val="2794921756"/>
                    </a:ext>
                  </a:extLst>
                </a:gridCol>
              </a:tblGrid>
              <a:tr h="370840">
                <a:tc>
                  <a:txBody>
                    <a:bodyPr/>
                    <a:lstStyle/>
                    <a:p>
                      <a:pPr algn="ctr"/>
                      <a:r>
                        <a:rPr lang="es-MX"/>
                        <a:t>3</a:t>
                      </a:r>
                    </a:p>
                  </a:txBody>
                  <a:tcPr/>
                </a:tc>
                <a:tc>
                  <a:txBody>
                    <a:bodyPr/>
                    <a:lstStyle/>
                    <a:p>
                      <a:pPr algn="ctr"/>
                      <a:r>
                        <a:rPr lang="es-MX"/>
                        <a:t>-2</a:t>
                      </a:r>
                    </a:p>
                  </a:txBody>
                  <a:tcPr/>
                </a:tc>
                <a:tc>
                  <a:txBody>
                    <a:bodyPr/>
                    <a:lstStyle/>
                    <a:p>
                      <a:pPr algn="ctr"/>
                      <a:r>
                        <a:rPr lang="es-MX"/>
                        <a:t>5</a:t>
                      </a:r>
                    </a:p>
                  </a:txBody>
                  <a:tcPr/>
                </a:tc>
                <a:tc>
                  <a:txBody>
                    <a:bodyPr/>
                    <a:lstStyle/>
                    <a:p>
                      <a:pPr algn="ctr"/>
                      <a:r>
                        <a:rPr lang="es-MX"/>
                        <a:t>-1</a:t>
                      </a:r>
                    </a:p>
                  </a:txBody>
                  <a:tcPr/>
                </a:tc>
                <a:extLst>
                  <a:ext uri="{0D108BD9-81ED-4DB2-BD59-A6C34878D82A}">
                    <a16:rowId xmlns:a16="http://schemas.microsoft.com/office/drawing/2014/main" val="2317366920"/>
                  </a:ext>
                </a:extLst>
              </a:tr>
            </a:tbl>
          </a:graphicData>
        </a:graphic>
      </p:graphicFrame>
      <p:graphicFrame>
        <p:nvGraphicFramePr>
          <p:cNvPr id="4" name="Tabla 3">
            <a:extLst>
              <a:ext uri="{FF2B5EF4-FFF2-40B4-BE49-F238E27FC236}">
                <a16:creationId xmlns:a16="http://schemas.microsoft.com/office/drawing/2014/main" id="{FD848904-DC93-43ED-B5DD-8ADCB7BB135F}"/>
              </a:ext>
            </a:extLst>
          </p:cNvPr>
          <p:cNvGraphicFramePr>
            <a:graphicFrameLocks noGrp="1"/>
          </p:cNvGraphicFramePr>
          <p:nvPr>
            <p:extLst>
              <p:ext uri="{D42A27DB-BD31-4B8C-83A1-F6EECF244321}">
                <p14:modId xmlns:p14="http://schemas.microsoft.com/office/powerpoint/2010/main" val="3827345405"/>
              </p:ext>
            </p:extLst>
          </p:nvPr>
        </p:nvGraphicFramePr>
        <p:xfrm>
          <a:off x="1912080" y="2068780"/>
          <a:ext cx="3874126" cy="479547"/>
        </p:xfrm>
        <a:graphic>
          <a:graphicData uri="http://schemas.openxmlformats.org/drawingml/2006/table">
            <a:tbl>
              <a:tblPr firstRow="1" bandRow="1">
                <a:tableStyleId>{5C22544A-7EE6-4342-B048-85BDC9FD1C3A}</a:tableStyleId>
              </a:tblPr>
              <a:tblGrid>
                <a:gridCol w="1937063">
                  <a:extLst>
                    <a:ext uri="{9D8B030D-6E8A-4147-A177-3AD203B41FA5}">
                      <a16:colId xmlns:a16="http://schemas.microsoft.com/office/drawing/2014/main" val="1627949997"/>
                    </a:ext>
                  </a:extLst>
                </a:gridCol>
                <a:gridCol w="1937063">
                  <a:extLst>
                    <a:ext uri="{9D8B030D-6E8A-4147-A177-3AD203B41FA5}">
                      <a16:colId xmlns:a16="http://schemas.microsoft.com/office/drawing/2014/main" val="3845604336"/>
                    </a:ext>
                  </a:extLst>
                </a:gridCol>
              </a:tblGrid>
              <a:tr h="479547">
                <a:tc>
                  <a:txBody>
                    <a:bodyPr/>
                    <a:lstStyle/>
                    <a:p>
                      <a:pPr algn="ctr"/>
                      <a:r>
                        <a:rPr lang="es-MX"/>
                        <a:t>3</a:t>
                      </a:r>
                    </a:p>
                  </a:txBody>
                  <a:tcPr/>
                </a:tc>
                <a:tc>
                  <a:txBody>
                    <a:bodyPr/>
                    <a:lstStyle/>
                    <a:p>
                      <a:pPr algn="ctr"/>
                      <a:r>
                        <a:rPr lang="es-MX"/>
                        <a:t>-2</a:t>
                      </a:r>
                    </a:p>
                  </a:txBody>
                  <a:tcPr/>
                </a:tc>
                <a:extLst>
                  <a:ext uri="{0D108BD9-81ED-4DB2-BD59-A6C34878D82A}">
                    <a16:rowId xmlns:a16="http://schemas.microsoft.com/office/drawing/2014/main" val="2994453314"/>
                  </a:ext>
                </a:extLst>
              </a:tr>
            </a:tbl>
          </a:graphicData>
        </a:graphic>
      </p:graphicFrame>
      <p:graphicFrame>
        <p:nvGraphicFramePr>
          <p:cNvPr id="5" name="Tabla 4">
            <a:extLst>
              <a:ext uri="{FF2B5EF4-FFF2-40B4-BE49-F238E27FC236}">
                <a16:creationId xmlns:a16="http://schemas.microsoft.com/office/drawing/2014/main" id="{190E830B-7031-4A3D-A2C4-034566B5278C}"/>
              </a:ext>
            </a:extLst>
          </p:cNvPr>
          <p:cNvGraphicFramePr>
            <a:graphicFrameLocks noGrp="1"/>
          </p:cNvGraphicFramePr>
          <p:nvPr>
            <p:extLst>
              <p:ext uri="{D42A27DB-BD31-4B8C-83A1-F6EECF244321}">
                <p14:modId xmlns:p14="http://schemas.microsoft.com/office/powerpoint/2010/main" val="423167569"/>
              </p:ext>
            </p:extLst>
          </p:nvPr>
        </p:nvGraphicFramePr>
        <p:xfrm>
          <a:off x="6096000" y="2068780"/>
          <a:ext cx="3874126" cy="479547"/>
        </p:xfrm>
        <a:graphic>
          <a:graphicData uri="http://schemas.openxmlformats.org/drawingml/2006/table">
            <a:tbl>
              <a:tblPr firstRow="1" bandRow="1">
                <a:tableStyleId>{5C22544A-7EE6-4342-B048-85BDC9FD1C3A}</a:tableStyleId>
              </a:tblPr>
              <a:tblGrid>
                <a:gridCol w="1937063">
                  <a:extLst>
                    <a:ext uri="{9D8B030D-6E8A-4147-A177-3AD203B41FA5}">
                      <a16:colId xmlns:a16="http://schemas.microsoft.com/office/drawing/2014/main" val="1627949997"/>
                    </a:ext>
                  </a:extLst>
                </a:gridCol>
                <a:gridCol w="1937063">
                  <a:extLst>
                    <a:ext uri="{9D8B030D-6E8A-4147-A177-3AD203B41FA5}">
                      <a16:colId xmlns:a16="http://schemas.microsoft.com/office/drawing/2014/main" val="3845604336"/>
                    </a:ext>
                  </a:extLst>
                </a:gridCol>
              </a:tblGrid>
              <a:tr h="479547">
                <a:tc>
                  <a:txBody>
                    <a:bodyPr/>
                    <a:lstStyle/>
                    <a:p>
                      <a:pPr algn="ctr"/>
                      <a:r>
                        <a:rPr lang="es-MX"/>
                        <a:t>5</a:t>
                      </a:r>
                    </a:p>
                  </a:txBody>
                  <a:tcPr/>
                </a:tc>
                <a:tc>
                  <a:txBody>
                    <a:bodyPr/>
                    <a:lstStyle/>
                    <a:p>
                      <a:pPr algn="ctr"/>
                      <a:r>
                        <a:rPr lang="es-MX"/>
                        <a:t>-1</a:t>
                      </a:r>
                    </a:p>
                  </a:txBody>
                  <a:tcPr/>
                </a:tc>
                <a:extLst>
                  <a:ext uri="{0D108BD9-81ED-4DB2-BD59-A6C34878D82A}">
                    <a16:rowId xmlns:a16="http://schemas.microsoft.com/office/drawing/2014/main" val="2994453314"/>
                  </a:ext>
                </a:extLst>
              </a:tr>
            </a:tbl>
          </a:graphicData>
        </a:graphic>
      </p:graphicFrame>
      <p:sp>
        <p:nvSpPr>
          <p:cNvPr id="7" name="Elipse 6">
            <a:extLst>
              <a:ext uri="{FF2B5EF4-FFF2-40B4-BE49-F238E27FC236}">
                <a16:creationId xmlns:a16="http://schemas.microsoft.com/office/drawing/2014/main" id="{CDB9E0F2-DA3D-4188-A1C1-EC630D0C32A5}"/>
              </a:ext>
            </a:extLst>
          </p:cNvPr>
          <p:cNvSpPr/>
          <p:nvPr/>
        </p:nvSpPr>
        <p:spPr>
          <a:xfrm>
            <a:off x="5769546" y="948200"/>
            <a:ext cx="326454" cy="37084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a:extLst>
              <a:ext uri="{FF2B5EF4-FFF2-40B4-BE49-F238E27FC236}">
                <a16:creationId xmlns:a16="http://schemas.microsoft.com/office/drawing/2014/main" id="{3B9507BE-DB7E-4B54-91AC-C0033BE22C5D}"/>
              </a:ext>
            </a:extLst>
          </p:cNvPr>
          <p:cNvSpPr/>
          <p:nvPr/>
        </p:nvSpPr>
        <p:spPr>
          <a:xfrm>
            <a:off x="3321154" y="3336480"/>
            <a:ext cx="1055973" cy="968493"/>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3</a:t>
            </a:r>
          </a:p>
        </p:txBody>
      </p:sp>
      <p:cxnSp>
        <p:nvCxnSpPr>
          <p:cNvPr id="14" name="Conector recto 13">
            <a:extLst>
              <a:ext uri="{FF2B5EF4-FFF2-40B4-BE49-F238E27FC236}">
                <a16:creationId xmlns:a16="http://schemas.microsoft.com/office/drawing/2014/main" id="{ED82D732-F2CB-461C-8B23-22DA486A3DEC}"/>
              </a:ext>
            </a:extLst>
          </p:cNvPr>
          <p:cNvCxnSpPr>
            <a:stCxn id="7" idx="3"/>
            <a:endCxn id="4" idx="0"/>
          </p:cNvCxnSpPr>
          <p:nvPr/>
        </p:nvCxnSpPr>
        <p:spPr>
          <a:xfrm flipH="1">
            <a:off x="3849143" y="1264732"/>
            <a:ext cx="1968211" cy="80404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32839649-D560-46A1-B0E6-73B7F78ED3E6}"/>
              </a:ext>
            </a:extLst>
          </p:cNvPr>
          <p:cNvCxnSpPr>
            <a:stCxn id="7" idx="5"/>
            <a:endCxn id="5" idx="0"/>
          </p:cNvCxnSpPr>
          <p:nvPr/>
        </p:nvCxnSpPr>
        <p:spPr>
          <a:xfrm>
            <a:off x="6048192" y="1264732"/>
            <a:ext cx="1984871" cy="80404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077C1A2F-C4A2-4E44-9D68-A1ACDD285791}"/>
              </a:ext>
            </a:extLst>
          </p:cNvPr>
          <p:cNvSpPr/>
          <p:nvPr/>
        </p:nvSpPr>
        <p:spPr>
          <a:xfrm>
            <a:off x="1912080" y="4304972"/>
            <a:ext cx="380264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5400" b="1" cap="none" spc="0">
                <a:ln/>
                <a:solidFill>
                  <a:srgbClr val="00B0F0"/>
                </a:solidFill>
                <a:effectLst/>
              </a:rPr>
              <a:t>¿Left_MSS?</a:t>
            </a:r>
          </a:p>
        </p:txBody>
      </p:sp>
      <p:sp>
        <p:nvSpPr>
          <p:cNvPr id="18" name="Rectángulo 17">
            <a:extLst>
              <a:ext uri="{FF2B5EF4-FFF2-40B4-BE49-F238E27FC236}">
                <a16:creationId xmlns:a16="http://schemas.microsoft.com/office/drawing/2014/main" id="{8EC147B3-1DC0-4D89-8988-754BE5C0B571}"/>
              </a:ext>
            </a:extLst>
          </p:cNvPr>
          <p:cNvSpPr/>
          <p:nvPr/>
        </p:nvSpPr>
        <p:spPr>
          <a:xfrm>
            <a:off x="6228011" y="4304972"/>
            <a:ext cx="430117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5400" b="1" cap="none" spc="0">
                <a:ln/>
                <a:solidFill>
                  <a:srgbClr val="00B0F0"/>
                </a:solidFill>
                <a:effectLst/>
              </a:rPr>
              <a:t>¿</a:t>
            </a:r>
            <a:r>
              <a:rPr lang="es-ES" sz="5400" b="1" cap="none" spc="0" err="1">
                <a:ln/>
                <a:solidFill>
                  <a:srgbClr val="00B0F0"/>
                </a:solidFill>
                <a:effectLst/>
              </a:rPr>
              <a:t>Right_MSS</a:t>
            </a:r>
            <a:r>
              <a:rPr lang="es-ES" sz="5400" b="1" cap="none" spc="0">
                <a:ln/>
                <a:solidFill>
                  <a:srgbClr val="00B0F0"/>
                </a:solidFill>
                <a:effectLst/>
              </a:rPr>
              <a:t>?</a:t>
            </a:r>
          </a:p>
        </p:txBody>
      </p:sp>
      <p:sp>
        <p:nvSpPr>
          <p:cNvPr id="20" name="Elipse 19">
            <a:extLst>
              <a:ext uri="{FF2B5EF4-FFF2-40B4-BE49-F238E27FC236}">
                <a16:creationId xmlns:a16="http://schemas.microsoft.com/office/drawing/2014/main" id="{77D87516-7316-4636-AAD1-754DADC4AC2C}"/>
              </a:ext>
            </a:extLst>
          </p:cNvPr>
          <p:cNvSpPr/>
          <p:nvPr/>
        </p:nvSpPr>
        <p:spPr>
          <a:xfrm>
            <a:off x="3685916" y="2408169"/>
            <a:ext cx="326454" cy="37084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2" name="Conector recto 21">
            <a:extLst>
              <a:ext uri="{FF2B5EF4-FFF2-40B4-BE49-F238E27FC236}">
                <a16:creationId xmlns:a16="http://schemas.microsoft.com/office/drawing/2014/main" id="{9C8B2682-4317-4095-834A-E7AD236A712B}"/>
              </a:ext>
            </a:extLst>
          </p:cNvPr>
          <p:cNvCxnSpPr>
            <a:stCxn id="20" idx="4"/>
            <a:endCxn id="8" idx="0"/>
          </p:cNvCxnSpPr>
          <p:nvPr/>
        </p:nvCxnSpPr>
        <p:spPr>
          <a:xfrm flipH="1">
            <a:off x="3849141" y="2779009"/>
            <a:ext cx="2" cy="55747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F6CA7457-B51D-4DE4-90F4-520CA5676292}"/>
              </a:ext>
            </a:extLst>
          </p:cNvPr>
          <p:cNvSpPr/>
          <p:nvPr/>
        </p:nvSpPr>
        <p:spPr>
          <a:xfrm>
            <a:off x="7488560" y="3352375"/>
            <a:ext cx="1055973" cy="968493"/>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5</a:t>
            </a:r>
          </a:p>
        </p:txBody>
      </p:sp>
      <p:sp>
        <p:nvSpPr>
          <p:cNvPr id="24" name="Elipse 23">
            <a:extLst>
              <a:ext uri="{FF2B5EF4-FFF2-40B4-BE49-F238E27FC236}">
                <a16:creationId xmlns:a16="http://schemas.microsoft.com/office/drawing/2014/main" id="{6EC9CC80-2DDE-4095-9ED2-1A6A99C33D6C}"/>
              </a:ext>
            </a:extLst>
          </p:cNvPr>
          <p:cNvSpPr/>
          <p:nvPr/>
        </p:nvSpPr>
        <p:spPr>
          <a:xfrm>
            <a:off x="7853322" y="2424064"/>
            <a:ext cx="326454" cy="37084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5" name="Conector recto 24">
            <a:extLst>
              <a:ext uri="{FF2B5EF4-FFF2-40B4-BE49-F238E27FC236}">
                <a16:creationId xmlns:a16="http://schemas.microsoft.com/office/drawing/2014/main" id="{A6067F0D-6122-4605-80F2-FD213DFFB709}"/>
              </a:ext>
            </a:extLst>
          </p:cNvPr>
          <p:cNvCxnSpPr>
            <a:stCxn id="24" idx="4"/>
            <a:endCxn id="23" idx="0"/>
          </p:cNvCxnSpPr>
          <p:nvPr/>
        </p:nvCxnSpPr>
        <p:spPr>
          <a:xfrm flipH="1">
            <a:off x="8016547" y="2794904"/>
            <a:ext cx="2" cy="557471"/>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80EC3548-0561-4A8A-8309-20E2668FCC7B}"/>
              </a:ext>
            </a:extLst>
          </p:cNvPr>
          <p:cNvSpPr txBox="1"/>
          <p:nvPr/>
        </p:nvSpPr>
        <p:spPr>
          <a:xfrm>
            <a:off x="1244184" y="5486400"/>
            <a:ext cx="4227226" cy="923330"/>
          </a:xfrm>
          <a:prstGeom prst="rect">
            <a:avLst/>
          </a:prstGeom>
          <a:noFill/>
        </p:spPr>
        <p:txBody>
          <a:bodyPr wrap="square" rtlCol="0">
            <a:spAutoFit/>
          </a:bodyPr>
          <a:lstStyle/>
          <a:p>
            <a:r>
              <a:rPr lang="es-MX"/>
              <a:t>Finalmente: </a:t>
            </a:r>
            <a:r>
              <a:rPr lang="es-MX" err="1"/>
              <a:t>left_MSS</a:t>
            </a:r>
            <a:r>
              <a:rPr lang="es-MX"/>
              <a:t> = 3</a:t>
            </a:r>
            <a:br>
              <a:rPr lang="es-MX"/>
            </a:br>
            <a:r>
              <a:rPr lang="es-MX"/>
              <a:t>                     </a:t>
            </a:r>
            <a:r>
              <a:rPr lang="es-MX" err="1"/>
              <a:t>right_MSS</a:t>
            </a:r>
            <a:r>
              <a:rPr lang="es-MX"/>
              <a:t> = 5</a:t>
            </a:r>
            <a:br>
              <a:rPr lang="es-MX"/>
            </a:br>
            <a:r>
              <a:rPr lang="es-MX"/>
              <a:t>	   	      </a:t>
            </a:r>
            <a:r>
              <a:rPr lang="es-MX" err="1"/>
              <a:t>left_sum</a:t>
            </a:r>
            <a:r>
              <a:rPr lang="es-MX"/>
              <a:t> + </a:t>
            </a:r>
            <a:r>
              <a:rPr lang="es-MX" err="1"/>
              <a:t>right_sum</a:t>
            </a:r>
            <a:r>
              <a:rPr lang="es-MX"/>
              <a:t> = 6</a:t>
            </a:r>
          </a:p>
        </p:txBody>
      </p:sp>
    </p:spTree>
    <p:extLst>
      <p:ext uri="{BB962C8B-B14F-4D97-AF65-F5344CB8AC3E}">
        <p14:creationId xmlns:p14="http://schemas.microsoft.com/office/powerpoint/2010/main" val="361670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2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circle(in)">
                                      <p:cBhvr>
                                        <p:cTn id="30" dur="20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par>
                                <p:cTn id="36" presetID="22" presetClass="entr" presetSubtype="4"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circle(in)">
                                      <p:cBhvr>
                                        <p:cTn id="46" dur="20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circle(in)">
                                      <p:cBhvr>
                                        <p:cTn id="6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p:bldP spid="18" grpId="0"/>
      <p:bldP spid="20" grpId="0" animBg="1"/>
      <p:bldP spid="23" grpId="0" animBg="1"/>
      <p:bldP spid="24"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8C2C24-E9E4-4294-A8EA-F14440A87D5A}"/>
              </a:ext>
            </a:extLst>
          </p:cNvPr>
          <p:cNvSpPr>
            <a:spLocks noGrp="1"/>
          </p:cNvSpPr>
          <p:nvPr>
            <p:ph type="title"/>
          </p:nvPr>
        </p:nvSpPr>
        <p:spPr/>
        <p:txBody>
          <a:bodyPr/>
          <a:lstStyle/>
          <a:p>
            <a:r>
              <a:rPr lang="es-MX"/>
              <a:t>Análisis de “Divide and </a:t>
            </a:r>
            <a:r>
              <a:rPr lang="es-MX" err="1"/>
              <a:t>Conquer</a:t>
            </a:r>
            <a:r>
              <a:rPr lang="es-MX"/>
              <a:t>”</a:t>
            </a:r>
          </a:p>
        </p:txBody>
      </p:sp>
      <p:pic>
        <p:nvPicPr>
          <p:cNvPr id="1026" name="Picture 2" descr="Imagen relacionada">
            <a:extLst>
              <a:ext uri="{FF2B5EF4-FFF2-40B4-BE49-F238E27FC236}">
                <a16:creationId xmlns:a16="http://schemas.microsoft.com/office/drawing/2014/main" id="{84691137-05A3-4836-B299-CC4209AB3DA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45695" y="1571704"/>
            <a:ext cx="3166020" cy="21458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8" name="Tabla 7">
                <a:extLst>
                  <a:ext uri="{FF2B5EF4-FFF2-40B4-BE49-F238E27FC236}">
                    <a16:creationId xmlns:a16="http://schemas.microsoft.com/office/drawing/2014/main" id="{446677C6-934D-4677-AF54-C84406B191FE}"/>
                  </a:ext>
                </a:extLst>
              </p:cNvPr>
              <p:cNvGraphicFramePr>
                <a:graphicFrameLocks noGrp="1"/>
              </p:cNvGraphicFramePr>
              <p:nvPr>
                <p:extLst>
                  <p:ext uri="{D42A27DB-BD31-4B8C-83A1-F6EECF244321}">
                    <p14:modId xmlns:p14="http://schemas.microsoft.com/office/powerpoint/2010/main" val="476738680"/>
                  </p:ext>
                </p:extLst>
              </p:nvPr>
            </p:nvGraphicFramePr>
            <p:xfrm>
              <a:off x="646111" y="1645395"/>
              <a:ext cx="8128000" cy="1922717"/>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330201286"/>
                        </a:ext>
                      </a:extLst>
                    </a:gridCol>
                    <a:gridCol w="4064000">
                      <a:extLst>
                        <a:ext uri="{9D8B030D-6E8A-4147-A177-3AD203B41FA5}">
                          <a16:colId xmlns:a16="http://schemas.microsoft.com/office/drawing/2014/main" val="481186893"/>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MX" sz="3200" b="0" i="1" smtClean="0">
                                    <a:latin typeface="Cambria Math" panose="02040503050406030204" pitchFamily="18" charset="0"/>
                                  </a:rPr>
                                  <m:t>𝑇</m:t>
                                </m:r>
                                <m:d>
                                  <m:dPr>
                                    <m:ctrlPr>
                                      <a:rPr lang="es-MX" sz="3200" b="0" i="1" smtClean="0">
                                        <a:latin typeface="Cambria Math" panose="02040503050406030204" pitchFamily="18" charset="0"/>
                                      </a:rPr>
                                    </m:ctrlPr>
                                  </m:dPr>
                                  <m:e>
                                    <m:r>
                                      <a:rPr lang="es-MX" sz="3200" b="0" i="1" smtClean="0">
                                        <a:latin typeface="Cambria Math" panose="02040503050406030204" pitchFamily="18" charset="0"/>
                                      </a:rPr>
                                      <m:t>𝑛</m:t>
                                    </m:r>
                                  </m:e>
                                </m:d>
                                <m:r>
                                  <a:rPr lang="es-MX" sz="3200" b="0" i="1" smtClean="0">
                                    <a:latin typeface="Cambria Math" panose="02040503050406030204" pitchFamily="18" charset="0"/>
                                  </a:rPr>
                                  <m:t>=</m:t>
                                </m:r>
                                <m:d>
                                  <m:dPr>
                                    <m:begChr m:val="{"/>
                                    <m:endChr m:val=""/>
                                    <m:ctrlPr>
                                      <a:rPr lang="es-MX" sz="3200" b="0" i="1" smtClean="0">
                                        <a:latin typeface="Cambria Math" panose="02040503050406030204" pitchFamily="18" charset="0"/>
                                      </a:rPr>
                                    </m:ctrlPr>
                                  </m:dPr>
                                  <m:e>
                                    <m:eqArr>
                                      <m:eqArrPr>
                                        <m:ctrlPr>
                                          <a:rPr lang="es-MX" sz="3200" b="0" i="1" smtClean="0">
                                            <a:latin typeface="Cambria Math" panose="02040503050406030204" pitchFamily="18" charset="0"/>
                                          </a:rPr>
                                        </m:ctrlPr>
                                      </m:eqArrPr>
                                      <m:e>
                                        <m:r>
                                          <a:rPr lang="es-MX" sz="3200" b="0" i="1" smtClean="0">
                                            <a:latin typeface="Cambria Math" panose="02040503050406030204" pitchFamily="18" charset="0"/>
                                          </a:rPr>
                                          <m:t>𝑐</m:t>
                                        </m:r>
                                      </m:e>
                                      <m:e>
                                        <m:r>
                                          <a:rPr lang="es-MX" sz="3200" i="1">
                                            <a:latin typeface="Cambria Math" panose="02040503050406030204" pitchFamily="18" charset="0"/>
                                          </a:rPr>
                                          <m:t>𝑐</m:t>
                                        </m:r>
                                        <m:r>
                                          <a:rPr lang="es-MX" sz="3200" b="0" i="1" smtClean="0">
                                            <a:latin typeface="Cambria Math" panose="02040503050406030204" pitchFamily="18" charset="0"/>
                                          </a:rPr>
                                          <m:t>′</m:t>
                                        </m:r>
                                        <m:r>
                                          <a:rPr lang="es-MX" sz="3200" i="1">
                                            <a:latin typeface="Cambria Math" panose="02040503050406030204" pitchFamily="18" charset="0"/>
                                          </a:rPr>
                                          <m:t>𝑛</m:t>
                                        </m:r>
                                        <m:r>
                                          <a:rPr lang="es-MX" sz="3200" i="1">
                                            <a:latin typeface="Cambria Math" panose="02040503050406030204" pitchFamily="18" charset="0"/>
                                          </a:rPr>
                                          <m:t>+2</m:t>
                                        </m:r>
                                        <m:r>
                                          <a:rPr lang="es-MX" sz="3200" i="1">
                                            <a:latin typeface="Cambria Math" panose="02040503050406030204" pitchFamily="18" charset="0"/>
                                          </a:rPr>
                                          <m:t>𝑇</m:t>
                                        </m:r>
                                        <m:d>
                                          <m:dPr>
                                            <m:ctrlPr>
                                              <a:rPr lang="es-MX" sz="3200" i="1">
                                                <a:latin typeface="Cambria Math" panose="02040503050406030204" pitchFamily="18" charset="0"/>
                                              </a:rPr>
                                            </m:ctrlPr>
                                          </m:dPr>
                                          <m:e>
                                            <m:f>
                                              <m:fPr>
                                                <m:ctrlPr>
                                                  <a:rPr lang="es-MX" sz="3200" i="1">
                                                    <a:latin typeface="Cambria Math" panose="02040503050406030204" pitchFamily="18" charset="0"/>
                                                  </a:rPr>
                                                </m:ctrlPr>
                                              </m:fPr>
                                              <m:num>
                                                <m:r>
                                                  <a:rPr lang="es-MX" sz="3200" i="1">
                                                    <a:latin typeface="Cambria Math" panose="02040503050406030204" pitchFamily="18" charset="0"/>
                                                  </a:rPr>
                                                  <m:t>𝑛</m:t>
                                                </m:r>
                                              </m:num>
                                              <m:den>
                                                <m:r>
                                                  <a:rPr lang="es-MX" sz="3200" i="1">
                                                    <a:latin typeface="Cambria Math" panose="02040503050406030204" pitchFamily="18" charset="0"/>
                                                  </a:rPr>
                                                  <m:t>2</m:t>
                                                </m:r>
                                              </m:den>
                                            </m:f>
                                          </m:e>
                                        </m:d>
                                      </m:e>
                                    </m:eqArr>
                                  </m:e>
                                </m:d>
                              </m:oMath>
                            </m:oMathPara>
                          </a14:m>
                          <a:endParaRPr lang="es-MX" sz="3200"/>
                        </a:p>
                        <a:p>
                          <a:endParaRPr lang="es-MX"/>
                        </a:p>
                      </a:txBody>
                      <a:tcPr>
                        <a:lnL>
                          <a:noFill/>
                        </a:lnL>
                        <a:lnR>
                          <a:noFill/>
                        </a:lnR>
                        <a:lnT>
                          <a:noFill/>
                        </a:lnT>
                        <a:lnB>
                          <a:noFill/>
                        </a:lnB>
                        <a:lnTlToBr w="12700" cmpd="sng">
                          <a:noFill/>
                          <a:prstDash val="solid"/>
                        </a:lnTlToBr>
                        <a:lnBlToTr w="12700" cmpd="sng">
                          <a:noFill/>
                          <a:prstDash val="solid"/>
                        </a:lnBlToTr>
                      </a:tcPr>
                    </a:tc>
                    <a:tc>
                      <a:txBody>
                        <a:bodyPr/>
                        <a:lstStyle/>
                        <a:p>
                          <a:pPr algn="l"/>
                          <a:r>
                            <a:rPr lang="es-MX" sz="2800" b="0"/>
                            <a:t>, </a:t>
                          </a:r>
                          <a14:m>
                            <m:oMath xmlns:m="http://schemas.openxmlformats.org/officeDocument/2006/math">
                              <m:r>
                                <a:rPr lang="es-MX" sz="2800" b="0" i="1" smtClean="0">
                                  <a:latin typeface="Cambria Math" panose="02040503050406030204" pitchFamily="18" charset="0"/>
                                </a:rPr>
                                <m:t>𝑆𝑖</m:t>
                              </m:r>
                              <m:r>
                                <a:rPr lang="es-MX" sz="2800" b="0" i="1" smtClean="0">
                                  <a:latin typeface="Cambria Math" panose="02040503050406030204" pitchFamily="18" charset="0"/>
                                </a:rPr>
                                <m:t> </m:t>
                              </m:r>
                              <m:r>
                                <a:rPr lang="es-MX" sz="2800" b="0" i="1" smtClean="0">
                                  <a:latin typeface="Cambria Math" panose="02040503050406030204" pitchFamily="18" charset="0"/>
                                </a:rPr>
                                <m:t>𝑛</m:t>
                              </m:r>
                              <m:r>
                                <a:rPr lang="es-MX" sz="2800" b="0" i="1" smtClean="0">
                                  <a:latin typeface="Cambria Math" panose="02040503050406030204" pitchFamily="18" charset="0"/>
                                </a:rPr>
                                <m:t>=1</m:t>
                              </m:r>
                            </m:oMath>
                          </a14:m>
                          <a:endParaRPr lang="es-MX" sz="2800" b="0"/>
                        </a:p>
                        <a:p>
                          <a:endParaRPr lang="es-MX"/>
                        </a:p>
                        <a:p>
                          <a:endParaRPr lang="es-MX"/>
                        </a:p>
                        <a:p>
                          <a:pPr marL="0" marR="0" lvl="0" indent="0" algn="l" defTabSz="457200" rtl="0" eaLnBrk="1" fontAlgn="auto" latinLnBrk="0" hangingPunct="1">
                            <a:lnSpc>
                              <a:spcPct val="100000"/>
                            </a:lnSpc>
                            <a:spcBef>
                              <a:spcPts val="0"/>
                            </a:spcBef>
                            <a:spcAft>
                              <a:spcPts val="0"/>
                            </a:spcAft>
                            <a:buClrTx/>
                            <a:buSzTx/>
                            <a:buFontTx/>
                            <a:buNone/>
                            <a:tabLst/>
                            <a:defRPr/>
                          </a:pPr>
                          <a:r>
                            <a:rPr lang="es-MX" sz="2800" b="0"/>
                            <a:t>, </a:t>
                          </a:r>
                          <a14:m>
                            <m:oMath xmlns:m="http://schemas.openxmlformats.org/officeDocument/2006/math">
                              <m:r>
                                <a:rPr lang="es-MX" sz="2800" b="0" i="1" smtClean="0">
                                  <a:latin typeface="Cambria Math" panose="02040503050406030204" pitchFamily="18" charset="0"/>
                                </a:rPr>
                                <m:t>𝑆𝑖</m:t>
                              </m:r>
                              <m:r>
                                <a:rPr lang="es-MX" sz="2800" b="0" i="1" smtClean="0">
                                  <a:latin typeface="Cambria Math" panose="02040503050406030204" pitchFamily="18" charset="0"/>
                                </a:rPr>
                                <m:t> </m:t>
                              </m:r>
                              <m:r>
                                <a:rPr lang="es-MX" sz="2800" b="0" i="1" smtClean="0">
                                  <a:latin typeface="Cambria Math" panose="02040503050406030204" pitchFamily="18" charset="0"/>
                                </a:rPr>
                                <m:t>𝑛</m:t>
                              </m:r>
                              <m:r>
                                <a:rPr lang="es-MX" sz="2800" b="0" i="1" smtClean="0">
                                  <a:latin typeface="Cambria Math" panose="02040503050406030204" pitchFamily="18" charset="0"/>
                                </a:rPr>
                                <m:t>&gt;1</m:t>
                              </m:r>
                            </m:oMath>
                          </a14:m>
                          <a:endParaRPr lang="es-MX"/>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68458624"/>
                      </a:ext>
                    </a:extLst>
                  </a:tr>
                </a:tbl>
              </a:graphicData>
            </a:graphic>
          </p:graphicFrame>
        </mc:Choice>
        <mc:Fallback xmlns="">
          <p:graphicFrame>
            <p:nvGraphicFramePr>
              <p:cNvPr id="8" name="Tabla 7">
                <a:extLst>
                  <a:ext uri="{FF2B5EF4-FFF2-40B4-BE49-F238E27FC236}">
                    <a16:creationId xmlns:a16="http://schemas.microsoft.com/office/drawing/2014/main" id="{446677C6-934D-4677-AF54-C84406B191FE}"/>
                  </a:ext>
                </a:extLst>
              </p:cNvPr>
              <p:cNvGraphicFramePr>
                <a:graphicFrameLocks noGrp="1"/>
              </p:cNvGraphicFramePr>
              <p:nvPr>
                <p:extLst>
                  <p:ext uri="{D42A27DB-BD31-4B8C-83A1-F6EECF244321}">
                    <p14:modId xmlns:p14="http://schemas.microsoft.com/office/powerpoint/2010/main" val="476738680"/>
                  </p:ext>
                </p:extLst>
              </p:nvPr>
            </p:nvGraphicFramePr>
            <p:xfrm>
              <a:off x="646111" y="1645395"/>
              <a:ext cx="8128000" cy="1922717"/>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3330201286"/>
                        </a:ext>
                      </a:extLst>
                    </a:gridCol>
                    <a:gridCol w="4064000">
                      <a:extLst>
                        <a:ext uri="{9D8B030D-6E8A-4147-A177-3AD203B41FA5}">
                          <a16:colId xmlns:a16="http://schemas.microsoft.com/office/drawing/2014/main" val="481186893"/>
                        </a:ext>
                      </a:extLst>
                    </a:gridCol>
                  </a:tblGrid>
                  <a:tr h="1922717">
                    <a:tc>
                      <a:txBody>
                        <a:bodyPr/>
                        <a:lstStyle/>
                        <a:p>
                          <a:endParaRPr lang="es-MX"/>
                        </a:p>
                      </a:txBody>
                      <a:tcPr>
                        <a:lnL>
                          <a:noFill/>
                        </a:lnL>
                        <a:lnR>
                          <a:noFill/>
                        </a:lnR>
                        <a:lnT>
                          <a:noFill/>
                        </a:lnT>
                        <a:lnB>
                          <a:noFill/>
                        </a:lnB>
                        <a:lnTlToBr w="12700" cmpd="sng">
                          <a:noFill/>
                          <a:prstDash val="solid"/>
                        </a:lnTlToBr>
                        <a:lnBlToTr w="12700" cmpd="sng">
                          <a:noFill/>
                          <a:prstDash val="solid"/>
                        </a:lnBlToTr>
                        <a:blipFill>
                          <a:blip r:embed="rId3"/>
                          <a:stretch>
                            <a:fillRect t="-3155" r="-99850"/>
                          </a:stretch>
                        </a:blipFill>
                      </a:tcPr>
                    </a:tc>
                    <a:tc>
                      <a:txBody>
                        <a:bodyPr/>
                        <a:lstStyle/>
                        <a:p>
                          <a:endParaRPr lang="es-MX"/>
                        </a:p>
                      </a:txBody>
                      <a:tcPr>
                        <a:lnL>
                          <a:noFill/>
                        </a:lnL>
                        <a:lnR>
                          <a:noFill/>
                        </a:lnR>
                        <a:lnT>
                          <a:noFill/>
                        </a:lnT>
                        <a:lnB>
                          <a:noFill/>
                        </a:lnB>
                        <a:lnTlToBr w="12700" cmpd="sng">
                          <a:noFill/>
                          <a:prstDash val="solid"/>
                        </a:lnTlToBr>
                        <a:lnBlToTr w="12700" cmpd="sng">
                          <a:noFill/>
                          <a:prstDash val="solid"/>
                        </a:lnBlToTr>
                        <a:blipFill>
                          <a:blip r:embed="rId3"/>
                          <a:stretch>
                            <a:fillRect l="-100150" t="-3155"/>
                          </a:stretch>
                        </a:blipFill>
                      </a:tcPr>
                    </a:tc>
                    <a:extLst>
                      <a:ext uri="{0D108BD9-81ED-4DB2-BD59-A6C34878D82A}">
                        <a16:rowId xmlns:a16="http://schemas.microsoft.com/office/drawing/2014/main" val="3368458624"/>
                      </a:ext>
                    </a:extLst>
                  </a:tr>
                </a:tbl>
              </a:graphicData>
            </a:graphic>
          </p:graphicFrame>
        </mc:Fallback>
      </mc:AlternateContent>
      <p:sp>
        <p:nvSpPr>
          <p:cNvPr id="9" name="CuadroTexto 8">
            <a:extLst>
              <a:ext uri="{FF2B5EF4-FFF2-40B4-BE49-F238E27FC236}">
                <a16:creationId xmlns:a16="http://schemas.microsoft.com/office/drawing/2014/main" id="{BF4D9D13-FE3A-4DEB-9E73-9B555A9A44FF}"/>
              </a:ext>
            </a:extLst>
          </p:cNvPr>
          <p:cNvSpPr txBox="1"/>
          <p:nvPr/>
        </p:nvSpPr>
        <p:spPr>
          <a:xfrm>
            <a:off x="646111" y="3836360"/>
            <a:ext cx="5203669" cy="369332"/>
          </a:xfrm>
          <a:prstGeom prst="rect">
            <a:avLst/>
          </a:prstGeom>
          <a:noFill/>
        </p:spPr>
        <p:txBody>
          <a:bodyPr wrap="none" rtlCol="0">
            <a:spAutoFit/>
          </a:bodyPr>
          <a:lstStyle/>
          <a:p>
            <a:r>
              <a:rPr lang="es-MX"/>
              <a:t>Resolviendo esta recursión, obtenemos que: </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2ADC6870-0457-4F31-8947-3BE1E25F4DBA}"/>
                  </a:ext>
                </a:extLst>
              </p:cNvPr>
              <p:cNvSpPr txBox="1"/>
              <p:nvPr/>
            </p:nvSpPr>
            <p:spPr>
              <a:xfrm>
                <a:off x="1769431" y="4335440"/>
                <a:ext cx="29570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𝑇</m:t>
                      </m:r>
                      <m:d>
                        <m:dPr>
                          <m:ctrlPr>
                            <a:rPr lang="es-MX" b="0" i="1" smtClean="0">
                              <a:latin typeface="Cambria Math" panose="02040503050406030204" pitchFamily="18" charset="0"/>
                            </a:rPr>
                          </m:ctrlPr>
                        </m:dPr>
                        <m:e>
                          <m:r>
                            <a:rPr lang="es-MX" b="0" i="1" smtClean="0">
                              <a:latin typeface="Cambria Math" panose="02040503050406030204" pitchFamily="18" charset="0"/>
                            </a:rPr>
                            <m:t>𝑛</m:t>
                          </m:r>
                        </m:e>
                      </m:d>
                      <m:r>
                        <a:rPr lang="es-MX" b="0" i="1" smtClean="0">
                          <a:latin typeface="Cambria Math" panose="02040503050406030204" pitchFamily="18" charset="0"/>
                        </a:rPr>
                        <m:t>=</m:t>
                      </m:r>
                      <m:r>
                        <a:rPr lang="es-MX" b="0" i="1" smtClean="0">
                          <a:latin typeface="Cambria Math" panose="02040503050406030204" pitchFamily="18" charset="0"/>
                        </a:rPr>
                        <m:t>𝑐</m:t>
                      </m:r>
                      <m:r>
                        <a:rPr lang="es-MX" b="0" i="1" smtClean="0">
                          <a:latin typeface="Cambria Math" panose="02040503050406030204" pitchFamily="18" charset="0"/>
                        </a:rPr>
                        <m:t>∗</m:t>
                      </m:r>
                      <m:r>
                        <a:rPr lang="es-MX" b="0" i="1" smtClean="0">
                          <a:latin typeface="Cambria Math" panose="02040503050406030204" pitchFamily="18" charset="0"/>
                        </a:rPr>
                        <m:t>𝑛</m:t>
                      </m:r>
                      <m:r>
                        <a:rPr lang="es-MX" b="0" i="1" smtClean="0">
                          <a:latin typeface="Cambria Math" panose="02040503050406030204" pitchFamily="18" charset="0"/>
                        </a:rPr>
                        <m:t>+</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𝑐</m:t>
                          </m:r>
                        </m:e>
                        <m:sup>
                          <m:r>
                            <a:rPr lang="es-MX" b="0" i="1" smtClean="0">
                              <a:latin typeface="Cambria Math" panose="02040503050406030204" pitchFamily="18" charset="0"/>
                            </a:rPr>
                            <m:t>′</m:t>
                          </m:r>
                        </m:sup>
                      </m:sSup>
                      <m:r>
                        <a:rPr lang="es-MX" b="0" i="1" smtClean="0">
                          <a:latin typeface="Cambria Math" panose="02040503050406030204" pitchFamily="18" charset="0"/>
                        </a:rPr>
                        <m:t>∗</m:t>
                      </m:r>
                      <m:r>
                        <a:rPr lang="es-MX" b="0" i="1" smtClean="0">
                          <a:latin typeface="Cambria Math" panose="02040503050406030204" pitchFamily="18" charset="0"/>
                        </a:rPr>
                        <m:t>𝑛</m:t>
                      </m:r>
                      <m:r>
                        <a:rPr lang="es-MX" b="0" i="1" smtClean="0">
                          <a:latin typeface="Cambria Math" panose="02040503050406030204" pitchFamily="18" charset="0"/>
                        </a:rPr>
                        <m:t>∗</m:t>
                      </m:r>
                      <m:func>
                        <m:funcPr>
                          <m:ctrlPr>
                            <a:rPr lang="es-MX" b="0" i="1" smtClean="0">
                              <a:latin typeface="Cambria Math" panose="02040503050406030204" pitchFamily="18" charset="0"/>
                            </a:rPr>
                          </m:ctrlPr>
                        </m:funcPr>
                        <m:fName>
                          <m:r>
                            <m:rPr>
                              <m:sty m:val="p"/>
                            </m:rPr>
                            <a:rPr lang="es-MX" b="0" i="0" smtClean="0">
                              <a:latin typeface="Cambria Math" panose="02040503050406030204" pitchFamily="18" charset="0"/>
                            </a:rPr>
                            <m:t>log</m:t>
                          </m:r>
                        </m:fName>
                        <m:e>
                          <m:d>
                            <m:dPr>
                              <m:ctrlPr>
                                <a:rPr lang="es-MX" b="0" i="1" smtClean="0">
                                  <a:latin typeface="Cambria Math" panose="02040503050406030204" pitchFamily="18" charset="0"/>
                                </a:rPr>
                              </m:ctrlPr>
                            </m:dPr>
                            <m:e>
                              <m:r>
                                <a:rPr lang="es-MX" b="0" i="1" smtClean="0">
                                  <a:latin typeface="Cambria Math" panose="02040503050406030204" pitchFamily="18" charset="0"/>
                                </a:rPr>
                                <m:t>𝑛</m:t>
                              </m:r>
                            </m:e>
                          </m:d>
                        </m:e>
                      </m:func>
                    </m:oMath>
                  </m:oMathPara>
                </a14:m>
                <a:endParaRPr lang="es-MX"/>
              </a:p>
            </p:txBody>
          </p:sp>
        </mc:Choice>
        <mc:Fallback xmlns="">
          <p:sp>
            <p:nvSpPr>
              <p:cNvPr id="10" name="CuadroTexto 9">
                <a:extLst>
                  <a:ext uri="{FF2B5EF4-FFF2-40B4-BE49-F238E27FC236}">
                    <a16:creationId xmlns:a16="http://schemas.microsoft.com/office/drawing/2014/main" id="{2ADC6870-0457-4F31-8947-3BE1E25F4DBA}"/>
                  </a:ext>
                </a:extLst>
              </p:cNvPr>
              <p:cNvSpPr txBox="1">
                <a:spLocks noRot="1" noChangeAspect="1" noMove="1" noResize="1" noEditPoints="1" noAdjustHandles="1" noChangeArrowheads="1" noChangeShapeType="1" noTextEdit="1"/>
              </p:cNvSpPr>
              <p:nvPr/>
            </p:nvSpPr>
            <p:spPr>
              <a:xfrm>
                <a:off x="1769431" y="4335440"/>
                <a:ext cx="2957028" cy="276999"/>
              </a:xfrm>
              <a:prstGeom prst="rect">
                <a:avLst/>
              </a:prstGeom>
              <a:blipFill>
                <a:blip r:embed="rId4"/>
                <a:stretch>
                  <a:fillRect l="-1237" b="-3695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444AA6E2-0B46-47C3-80EB-79A267A55200}"/>
                  </a:ext>
                </a:extLst>
              </p:cNvPr>
              <p:cNvSpPr/>
              <p:nvPr/>
            </p:nvSpPr>
            <p:spPr>
              <a:xfrm>
                <a:off x="1753083" y="5437457"/>
                <a:ext cx="29570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MX" sz="3600" b="0" i="1" smtClean="0">
                          <a:latin typeface="Cambria Math" panose="02040503050406030204" pitchFamily="18" charset="0"/>
                        </a:rPr>
                        <m:t>𝑂</m:t>
                      </m:r>
                      <m:d>
                        <m:dPr>
                          <m:ctrlPr>
                            <a:rPr lang="es-MX" sz="3600" b="0" i="1" smtClean="0">
                              <a:latin typeface="Cambria Math" panose="02040503050406030204" pitchFamily="18" charset="0"/>
                            </a:rPr>
                          </m:ctrlPr>
                        </m:dPr>
                        <m:e>
                          <m:r>
                            <a:rPr lang="es-MX" sz="3600" b="0" i="1" smtClean="0">
                              <a:latin typeface="Cambria Math" panose="02040503050406030204" pitchFamily="18" charset="0"/>
                            </a:rPr>
                            <m:t>𝑛</m:t>
                          </m:r>
                          <m:r>
                            <a:rPr lang="es-MX" sz="3600" b="0" i="1" smtClean="0">
                              <a:latin typeface="Cambria Math" panose="02040503050406030204" pitchFamily="18" charset="0"/>
                            </a:rPr>
                            <m:t>∗</m:t>
                          </m:r>
                          <m:func>
                            <m:funcPr>
                              <m:ctrlPr>
                                <a:rPr lang="es-MX" sz="3600" b="0" i="1" smtClean="0">
                                  <a:latin typeface="Cambria Math" panose="02040503050406030204" pitchFamily="18" charset="0"/>
                                </a:rPr>
                              </m:ctrlPr>
                            </m:funcPr>
                            <m:fName>
                              <m:r>
                                <m:rPr>
                                  <m:sty m:val="p"/>
                                </m:rPr>
                                <a:rPr lang="es-MX" sz="3600" b="0" i="0" smtClean="0">
                                  <a:latin typeface="Cambria Math" panose="02040503050406030204" pitchFamily="18" charset="0"/>
                                </a:rPr>
                                <m:t>log</m:t>
                              </m:r>
                            </m:fName>
                            <m:e>
                              <m:d>
                                <m:dPr>
                                  <m:ctrlPr>
                                    <a:rPr lang="es-MX" sz="3600" b="0" i="1" smtClean="0">
                                      <a:latin typeface="Cambria Math" panose="02040503050406030204" pitchFamily="18" charset="0"/>
                                    </a:rPr>
                                  </m:ctrlPr>
                                </m:dPr>
                                <m:e>
                                  <m:r>
                                    <a:rPr lang="es-MX" sz="3600" b="0" i="1" smtClean="0">
                                      <a:latin typeface="Cambria Math" panose="02040503050406030204" pitchFamily="18" charset="0"/>
                                    </a:rPr>
                                    <m:t>𝑛</m:t>
                                  </m:r>
                                </m:e>
                              </m:d>
                            </m:e>
                          </m:func>
                        </m:e>
                      </m:d>
                    </m:oMath>
                  </m:oMathPara>
                </a14:m>
                <a:endParaRPr lang="es-MX" sz="3600"/>
              </a:p>
            </p:txBody>
          </p:sp>
        </mc:Choice>
        <mc:Fallback xmlns="">
          <p:sp>
            <p:nvSpPr>
              <p:cNvPr id="11" name="Rectángulo 10">
                <a:extLst>
                  <a:ext uri="{FF2B5EF4-FFF2-40B4-BE49-F238E27FC236}">
                    <a16:creationId xmlns:a16="http://schemas.microsoft.com/office/drawing/2014/main" id="{444AA6E2-0B46-47C3-80EB-79A267A55200}"/>
                  </a:ext>
                </a:extLst>
              </p:cNvPr>
              <p:cNvSpPr>
                <a:spLocks noRot="1" noChangeAspect="1" noMove="1" noResize="1" noEditPoints="1" noAdjustHandles="1" noChangeArrowheads="1" noChangeShapeType="1" noTextEdit="1"/>
              </p:cNvSpPr>
              <p:nvPr/>
            </p:nvSpPr>
            <p:spPr>
              <a:xfrm>
                <a:off x="1753083" y="5437457"/>
                <a:ext cx="2957028" cy="646331"/>
              </a:xfrm>
              <a:prstGeom prst="rect">
                <a:avLst/>
              </a:prstGeom>
              <a:blipFill>
                <a:blip r:embed="rId5"/>
                <a:stretch>
                  <a:fillRect/>
                </a:stretch>
              </a:blipFill>
            </p:spPr>
            <p:txBody>
              <a:bodyPr/>
              <a:lstStyle/>
              <a:p>
                <a:r>
                  <a:rPr lang="es-MX">
                    <a:noFill/>
                  </a:rPr>
                  <a:t> </a:t>
                </a:r>
              </a:p>
            </p:txBody>
          </p:sp>
        </mc:Fallback>
      </mc:AlternateContent>
      <p:pic>
        <p:nvPicPr>
          <p:cNvPr id="13" name="Imagen 12">
            <a:extLst>
              <a:ext uri="{FF2B5EF4-FFF2-40B4-BE49-F238E27FC236}">
                <a16:creationId xmlns:a16="http://schemas.microsoft.com/office/drawing/2014/main" id="{FBACA68A-A785-40D1-9ADE-7A972A82B95B}"/>
              </a:ext>
            </a:extLst>
          </p:cNvPr>
          <p:cNvPicPr>
            <a:picLocks noChangeAspect="1"/>
          </p:cNvPicPr>
          <p:nvPr/>
        </p:nvPicPr>
        <p:blipFill>
          <a:blip r:embed="rId6"/>
          <a:stretch>
            <a:fillRect/>
          </a:stretch>
        </p:blipFill>
        <p:spPr>
          <a:xfrm>
            <a:off x="5174001" y="5378662"/>
            <a:ext cx="6829425" cy="733425"/>
          </a:xfrm>
          <a:prstGeom prst="rect">
            <a:avLst/>
          </a:prstGeom>
        </p:spPr>
      </p:pic>
    </p:spTree>
    <p:extLst>
      <p:ext uri="{BB962C8B-B14F-4D97-AF65-F5344CB8AC3E}">
        <p14:creationId xmlns:p14="http://schemas.microsoft.com/office/powerpoint/2010/main" val="655227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a:t>Algoritmo de </a:t>
            </a:r>
            <a:r>
              <a:rPr lang="es-MX" b="1" err="1"/>
              <a:t>Kadane</a:t>
            </a:r>
            <a:endParaRPr lang="en-US" b="1"/>
          </a:p>
        </p:txBody>
      </p:sp>
      <p:sp>
        <p:nvSpPr>
          <p:cNvPr id="4" name="Rectángulo 3">
            <a:extLst>
              <a:ext uri="{FF2B5EF4-FFF2-40B4-BE49-F238E27FC236}">
                <a16:creationId xmlns:a16="http://schemas.microsoft.com/office/drawing/2014/main" id="{2DB2462B-AA39-44A7-A5D4-672754857CE4}"/>
              </a:ext>
            </a:extLst>
          </p:cNvPr>
          <p:cNvSpPr/>
          <p:nvPr/>
        </p:nvSpPr>
        <p:spPr>
          <a:xfrm>
            <a:off x="320546" y="1700597"/>
            <a:ext cx="5688368" cy="3785652"/>
          </a:xfrm>
          <a:prstGeom prst="rect">
            <a:avLst/>
          </a:prstGeom>
          <a:noFill/>
        </p:spPr>
        <p:txBody>
          <a:bodyPr wrap="square" lIns="91440" tIns="45720" rIns="91440" bIns="45720">
            <a:spAutoFit/>
          </a:bodyPr>
          <a:lstStyle/>
          <a:p>
            <a:pPr algn="just"/>
            <a:r>
              <a:rPr lang="es-MX" sz="2400" b="0" cap="none" spc="0">
                <a:ln w="0"/>
                <a:solidFill>
                  <a:schemeClr val="tx1"/>
                </a:solidFill>
                <a:effectLst>
                  <a:outerShdw blurRad="38100" dist="19050" dir="2700000" algn="tl" rotWithShape="0">
                    <a:schemeClr val="dk1">
                      <a:alpha val="40000"/>
                    </a:schemeClr>
                  </a:outerShdw>
                </a:effectLst>
              </a:rPr>
              <a:t>Este algoritmo está creado específicamente para solucionar este problema. </a:t>
            </a:r>
          </a:p>
          <a:p>
            <a:pPr algn="just"/>
            <a:endParaRPr lang="es-MX" sz="2400" b="0" cap="none" spc="0">
              <a:ln w="0"/>
              <a:solidFill>
                <a:schemeClr val="tx1"/>
              </a:solidFill>
              <a:effectLst>
                <a:outerShdw blurRad="38100" dist="19050" dir="2700000" algn="tl" rotWithShape="0">
                  <a:schemeClr val="dk1">
                    <a:alpha val="40000"/>
                  </a:schemeClr>
                </a:outerShdw>
              </a:effectLst>
            </a:endParaRPr>
          </a:p>
          <a:p>
            <a:pPr algn="just"/>
            <a:r>
              <a:rPr lang="es-MX" sz="2400">
                <a:ln w="0"/>
                <a:effectLst>
                  <a:outerShdw blurRad="38100" dist="19050" dir="2700000" algn="tl" rotWithShape="0">
                    <a:schemeClr val="dk1">
                      <a:alpha val="40000"/>
                    </a:schemeClr>
                  </a:outerShdw>
                </a:effectLst>
              </a:rPr>
              <a:t>Además debemos de mencionar que este algoritmo aplica tanto para arreglos como para matrices, es decir, es aplicable en problemas tanto de una como dos dimensiones.</a:t>
            </a:r>
            <a:endParaRPr lang="es-ES" sz="2400" b="0" cap="none" spc="0">
              <a:ln w="0"/>
              <a:solidFill>
                <a:schemeClr val="tx1"/>
              </a:solidFill>
              <a:effectLst>
                <a:outerShdw blurRad="38100" dist="19050" dir="2700000" algn="tl" rotWithShape="0">
                  <a:schemeClr val="dk1">
                    <a:alpha val="40000"/>
                  </a:schemeClr>
                </a:outerShdw>
              </a:effectLst>
            </a:endParaRPr>
          </a:p>
        </p:txBody>
      </p:sp>
      <p:pic>
        <p:nvPicPr>
          <p:cNvPr id="5" name="Imagen 4">
            <a:extLst>
              <a:ext uri="{FF2B5EF4-FFF2-40B4-BE49-F238E27FC236}">
                <a16:creationId xmlns:a16="http://schemas.microsoft.com/office/drawing/2014/main" id="{987DCCA1-0DA2-44F1-B8A7-65003E3B2D30}"/>
              </a:ext>
            </a:extLst>
          </p:cNvPr>
          <p:cNvPicPr>
            <a:picLocks noChangeAspect="1"/>
          </p:cNvPicPr>
          <p:nvPr/>
        </p:nvPicPr>
        <p:blipFill>
          <a:blip r:embed="rId2"/>
          <a:stretch>
            <a:fillRect/>
          </a:stretch>
        </p:blipFill>
        <p:spPr>
          <a:xfrm>
            <a:off x="7022270" y="1545877"/>
            <a:ext cx="4004892" cy="4095092"/>
          </a:xfrm>
          <a:prstGeom prst="rect">
            <a:avLst/>
          </a:prstGeom>
        </p:spPr>
      </p:pic>
    </p:spTree>
    <p:extLst>
      <p:ext uri="{BB962C8B-B14F-4D97-AF65-F5344CB8AC3E}">
        <p14:creationId xmlns:p14="http://schemas.microsoft.com/office/powerpoint/2010/main" val="4209607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¿Cómo funciona?</a:t>
            </a:r>
            <a:endParaRPr lang="en-US" b="1" dirty="0"/>
          </a:p>
        </p:txBody>
      </p:sp>
      <p:sp>
        <p:nvSpPr>
          <p:cNvPr id="4" name="Rectángulo 3">
            <a:extLst>
              <a:ext uri="{FF2B5EF4-FFF2-40B4-BE49-F238E27FC236}">
                <a16:creationId xmlns:a16="http://schemas.microsoft.com/office/drawing/2014/main" id="{2DB2462B-AA39-44A7-A5D4-672754857CE4}"/>
              </a:ext>
            </a:extLst>
          </p:cNvPr>
          <p:cNvSpPr/>
          <p:nvPr/>
        </p:nvSpPr>
        <p:spPr>
          <a:xfrm>
            <a:off x="320546" y="1700597"/>
            <a:ext cx="5688368" cy="4154984"/>
          </a:xfrm>
          <a:prstGeom prst="rect">
            <a:avLst/>
          </a:prstGeom>
          <a:noFill/>
        </p:spPr>
        <p:txBody>
          <a:bodyPr wrap="square" lIns="91440" tIns="45720" rIns="91440" bIns="45720">
            <a:spAutoFit/>
          </a:bodyPr>
          <a:lstStyle/>
          <a:p>
            <a:pPr algn="just"/>
            <a:r>
              <a:rPr lang="es-MX" sz="2400" b="0" cap="none" spc="0" dirty="0">
                <a:ln w="0"/>
                <a:solidFill>
                  <a:schemeClr val="tx1"/>
                </a:solidFill>
                <a:effectLst>
                  <a:outerShdw blurRad="38100" dist="19050" dir="2700000" algn="tl" rotWithShape="0">
                    <a:schemeClr val="dk1">
                      <a:alpha val="40000"/>
                    </a:schemeClr>
                  </a:outerShdw>
                </a:effectLst>
              </a:rPr>
              <a:t>El algoritmo, originalmente menciona que en el arreglo dado</a:t>
            </a:r>
            <a:r>
              <a:rPr lang="es-MX" sz="2400" b="1" i="1" dirty="0">
                <a:ln w="0"/>
                <a:effectLst>
                  <a:outerShdw blurRad="38100" dist="19050" dir="2700000" algn="tl" rotWithShape="0">
                    <a:schemeClr val="dk1">
                      <a:alpha val="40000"/>
                    </a:schemeClr>
                  </a:outerShdw>
                </a:effectLst>
              </a:rPr>
              <a:t> </a:t>
            </a:r>
            <a:r>
              <a:rPr lang="es-MX" sz="2400" b="1" i="1" cap="none" spc="0" dirty="0">
                <a:ln w="0"/>
                <a:solidFill>
                  <a:schemeClr val="tx1"/>
                </a:solidFill>
                <a:effectLst>
                  <a:outerShdw blurRad="38100" dist="19050" dir="2700000" algn="tl" rotWithShape="0">
                    <a:schemeClr val="dk1">
                      <a:alpha val="40000"/>
                    </a:schemeClr>
                  </a:outerShdw>
                </a:effectLst>
              </a:rPr>
              <a:t>A,</a:t>
            </a:r>
            <a:r>
              <a:rPr lang="es-MX" sz="2400" b="0" cap="none" spc="0" dirty="0">
                <a:ln w="0"/>
                <a:solidFill>
                  <a:schemeClr val="tx1"/>
                </a:solidFill>
                <a:effectLst>
                  <a:outerShdw blurRad="38100" dist="19050" dir="2700000" algn="tl" rotWithShape="0">
                    <a:schemeClr val="dk1">
                      <a:alpha val="40000"/>
                    </a:schemeClr>
                  </a:outerShdw>
                </a:effectLst>
              </a:rPr>
              <a:t> al menos hay un número entero positivo, por tanto podemos considerar que el número más pequeño será el cero.</a:t>
            </a:r>
          </a:p>
          <a:p>
            <a:pPr algn="just"/>
            <a:endParaRPr lang="es-MX" sz="2400" dirty="0">
              <a:ln w="0"/>
              <a:effectLst>
                <a:outerShdw blurRad="38100" dist="19050" dir="2700000" algn="tl" rotWithShape="0">
                  <a:schemeClr val="dk1">
                    <a:alpha val="40000"/>
                  </a:schemeClr>
                </a:outerShdw>
              </a:effectLst>
            </a:endParaRPr>
          </a:p>
          <a:p>
            <a:pPr algn="just"/>
            <a:r>
              <a:rPr lang="es-MX" sz="2400" b="0" cap="none" spc="0" dirty="0">
                <a:ln w="0"/>
                <a:solidFill>
                  <a:schemeClr val="tx1"/>
                </a:solidFill>
                <a:effectLst>
                  <a:outerShdw blurRad="38100" dist="19050" dir="2700000" algn="tl" rotWithShape="0">
                    <a:schemeClr val="dk1">
                      <a:alpha val="40000"/>
                    </a:schemeClr>
                  </a:outerShdw>
                </a:effectLst>
              </a:rPr>
              <a:t>Este algoritmo es bastante eficiente ya que en una sola iteración podemos calcular el máximo </a:t>
            </a:r>
            <a:r>
              <a:rPr lang="es-MX" sz="2400" b="0" cap="none" spc="0" dirty="0" err="1">
                <a:ln w="0"/>
                <a:solidFill>
                  <a:schemeClr val="tx1"/>
                </a:solidFill>
                <a:effectLst>
                  <a:outerShdw blurRad="38100" dist="19050" dir="2700000" algn="tl" rotWithShape="0">
                    <a:schemeClr val="dk1">
                      <a:alpha val="40000"/>
                    </a:schemeClr>
                  </a:outerShdw>
                </a:effectLst>
              </a:rPr>
              <a:t>subarreglo</a:t>
            </a:r>
            <a:r>
              <a:rPr lang="es-MX" sz="2400" b="0" cap="none" spc="0" dirty="0">
                <a:ln w="0"/>
                <a:solidFill>
                  <a:schemeClr val="tx1"/>
                </a:solidFill>
                <a:effectLst>
                  <a:outerShdw blurRad="38100" dist="19050" dir="2700000" algn="tl" rotWithShape="0">
                    <a:schemeClr val="dk1">
                      <a:alpha val="40000"/>
                    </a:schemeClr>
                  </a:outerShdw>
                </a:effectLst>
              </a:rPr>
              <a:t> contiguo en un arreglo.</a:t>
            </a:r>
          </a:p>
        </p:txBody>
      </p:sp>
      <p:pic>
        <p:nvPicPr>
          <p:cNvPr id="5" name="Imagen 4">
            <a:extLst>
              <a:ext uri="{FF2B5EF4-FFF2-40B4-BE49-F238E27FC236}">
                <a16:creationId xmlns:a16="http://schemas.microsoft.com/office/drawing/2014/main" id="{49495E0D-93F9-4F81-9CE8-8CDA80E93C32}"/>
              </a:ext>
            </a:extLst>
          </p:cNvPr>
          <p:cNvPicPr>
            <a:picLocks noChangeAspect="1"/>
          </p:cNvPicPr>
          <p:nvPr/>
        </p:nvPicPr>
        <p:blipFill>
          <a:blip r:embed="rId2"/>
          <a:stretch>
            <a:fillRect/>
          </a:stretch>
        </p:blipFill>
        <p:spPr>
          <a:xfrm>
            <a:off x="6557282" y="1547812"/>
            <a:ext cx="4476750" cy="3762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9931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¿Cómo funciona?</a:t>
            </a:r>
            <a:endParaRPr lang="en-US" b="1" dirty="0"/>
          </a:p>
        </p:txBody>
      </p:sp>
      <p:sp>
        <p:nvSpPr>
          <p:cNvPr id="4" name="Rectángulo 3">
            <a:extLst>
              <a:ext uri="{FF2B5EF4-FFF2-40B4-BE49-F238E27FC236}">
                <a16:creationId xmlns:a16="http://schemas.microsoft.com/office/drawing/2014/main" id="{2DB2462B-AA39-44A7-A5D4-672754857CE4}"/>
              </a:ext>
            </a:extLst>
          </p:cNvPr>
          <p:cNvSpPr/>
          <p:nvPr/>
        </p:nvSpPr>
        <p:spPr>
          <a:xfrm>
            <a:off x="320546" y="1430624"/>
            <a:ext cx="5688368" cy="4893647"/>
          </a:xfrm>
          <a:prstGeom prst="rect">
            <a:avLst/>
          </a:prstGeom>
          <a:noFill/>
        </p:spPr>
        <p:txBody>
          <a:bodyPr wrap="square" lIns="91440" tIns="45720" rIns="91440" bIns="45720">
            <a:spAutoFit/>
          </a:bodyPr>
          <a:lstStyle/>
          <a:p>
            <a:pPr algn="just"/>
            <a:r>
              <a:rPr lang="es-MX" sz="2400" b="0" cap="none" spc="0" dirty="0">
                <a:ln w="0"/>
                <a:solidFill>
                  <a:schemeClr val="tx1"/>
                </a:solidFill>
                <a:effectLst>
                  <a:outerShdw blurRad="38100" dist="19050" dir="2700000" algn="tl" rotWithShape="0">
                    <a:schemeClr val="dk1">
                      <a:alpha val="40000"/>
                    </a:schemeClr>
                  </a:outerShdw>
                </a:effectLst>
              </a:rPr>
              <a:t>Para </a:t>
            </a:r>
            <a:r>
              <a:rPr lang="es-MX" sz="2400" dirty="0">
                <a:ln w="0"/>
                <a:effectLst>
                  <a:outerShdw blurRad="38100" dist="19050" dir="2700000" algn="tl" rotWithShape="0">
                    <a:schemeClr val="dk1">
                      <a:alpha val="40000"/>
                    </a:schemeClr>
                  </a:outerShdw>
                </a:effectLst>
              </a:rPr>
              <a:t>este algoritmo tenemos que tener registro de la suma máxima actual y un candidato a respuesta. </a:t>
            </a:r>
          </a:p>
          <a:p>
            <a:pPr algn="just"/>
            <a:endParaRPr lang="es-MX" sz="2400" b="0" cap="none" spc="0" dirty="0">
              <a:ln w="0"/>
              <a:solidFill>
                <a:schemeClr val="tx1"/>
              </a:solidFill>
              <a:effectLst>
                <a:outerShdw blurRad="38100" dist="19050" dir="2700000" algn="tl" rotWithShape="0">
                  <a:schemeClr val="dk1">
                    <a:alpha val="40000"/>
                  </a:schemeClr>
                </a:outerShdw>
              </a:effectLst>
            </a:endParaRPr>
          </a:p>
          <a:p>
            <a:pPr algn="just"/>
            <a:r>
              <a:rPr lang="es-MX" sz="2400" dirty="0">
                <a:ln w="0"/>
                <a:effectLst>
                  <a:outerShdw blurRad="38100" dist="19050" dir="2700000" algn="tl" rotWithShape="0">
                    <a:schemeClr val="dk1">
                      <a:alpha val="40000"/>
                    </a:schemeClr>
                  </a:outerShdw>
                </a:effectLst>
              </a:rPr>
              <a:t>Si la suma máxima actual es negativa esta suma no es candidata a ser una respuesta adecuada, por tanto la suma máxima actual la igualamos a cero.</a:t>
            </a:r>
          </a:p>
          <a:p>
            <a:pPr algn="just"/>
            <a:endParaRPr lang="es-MX" sz="2400" b="0" cap="none" spc="0" dirty="0">
              <a:ln w="0"/>
              <a:solidFill>
                <a:schemeClr val="tx1"/>
              </a:solidFill>
              <a:effectLst>
                <a:outerShdw blurRad="38100" dist="19050" dir="2700000" algn="tl" rotWithShape="0">
                  <a:schemeClr val="dk1">
                    <a:alpha val="40000"/>
                  </a:schemeClr>
                </a:outerShdw>
              </a:effectLst>
            </a:endParaRPr>
          </a:p>
          <a:p>
            <a:pPr algn="just"/>
            <a:r>
              <a:rPr lang="es-MX" sz="2400" dirty="0">
                <a:ln w="0"/>
                <a:effectLst>
                  <a:outerShdw blurRad="38100" dist="19050" dir="2700000" algn="tl" rotWithShape="0">
                    <a:schemeClr val="dk1">
                      <a:alpha val="40000"/>
                    </a:schemeClr>
                  </a:outerShdw>
                </a:effectLst>
              </a:rPr>
              <a:t>Finalmente debemos calcular el máximo entre la suma actual y nuestra candidata a respuesta.</a:t>
            </a:r>
            <a:endParaRPr lang="es-MX" sz="2400" b="0" cap="none" spc="0" dirty="0">
              <a:ln w="0"/>
              <a:solidFill>
                <a:schemeClr val="tx1"/>
              </a:solidFill>
              <a:effectLst>
                <a:outerShdw blurRad="38100" dist="19050" dir="2700000" algn="tl" rotWithShape="0">
                  <a:schemeClr val="dk1">
                    <a:alpha val="40000"/>
                  </a:schemeClr>
                </a:outerShdw>
              </a:effectLst>
            </a:endParaRPr>
          </a:p>
        </p:txBody>
      </p:sp>
      <p:pic>
        <p:nvPicPr>
          <p:cNvPr id="16386" name="Picture 2" descr="Resultado de imagen para patrick star head ripped off">
            <a:extLst>
              <a:ext uri="{FF2B5EF4-FFF2-40B4-BE49-F238E27FC236}">
                <a16:creationId xmlns:a16="http://schemas.microsoft.com/office/drawing/2014/main" id="{4BAE46DB-F02F-40E8-919D-CC15A3AAE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824" y="1879963"/>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347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p:sp>
        <p:nvSpPr>
          <p:cNvPr id="4" name="Rectángulo 3">
            <a:extLst>
              <a:ext uri="{FF2B5EF4-FFF2-40B4-BE49-F238E27FC236}">
                <a16:creationId xmlns:a16="http://schemas.microsoft.com/office/drawing/2014/main" id="{2DB2462B-AA39-44A7-A5D4-672754857CE4}"/>
              </a:ext>
            </a:extLst>
          </p:cNvPr>
          <p:cNvSpPr/>
          <p:nvPr/>
        </p:nvSpPr>
        <p:spPr>
          <a:xfrm>
            <a:off x="320546" y="1700597"/>
            <a:ext cx="11505694" cy="461665"/>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Nuevamente utilizaremos la siguiente entrada</a:t>
            </a:r>
            <a:endParaRPr lang="es-MX" sz="2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6" name="Tabla 5">
            <a:extLst>
              <a:ext uri="{FF2B5EF4-FFF2-40B4-BE49-F238E27FC236}">
                <a16:creationId xmlns:a16="http://schemas.microsoft.com/office/drawing/2014/main" id="{D3E35D5D-7952-48CE-AB3B-6AB77AB7921B}"/>
              </a:ext>
            </a:extLst>
          </p:cNvPr>
          <p:cNvGraphicFramePr>
            <a:graphicFrameLocks noGrp="1"/>
          </p:cNvGraphicFramePr>
          <p:nvPr/>
        </p:nvGraphicFramePr>
        <p:xfrm>
          <a:off x="1672769" y="2285728"/>
          <a:ext cx="8128000" cy="1010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98814713"/>
                    </a:ext>
                  </a:extLst>
                </a:gridCol>
                <a:gridCol w="4064000">
                  <a:extLst>
                    <a:ext uri="{9D8B030D-6E8A-4147-A177-3AD203B41FA5}">
                      <a16:colId xmlns:a16="http://schemas.microsoft.com/office/drawing/2014/main" val="630817980"/>
                    </a:ext>
                  </a:extLst>
                </a:gridCol>
              </a:tblGrid>
              <a:tr h="370840">
                <a:tc>
                  <a:txBody>
                    <a:bodyPr/>
                    <a:lstStyle/>
                    <a:p>
                      <a:r>
                        <a:rPr lang="es-MX" dirty="0"/>
                        <a:t>Entrada</a:t>
                      </a:r>
                      <a:endParaRPr lang="en-US" dirty="0"/>
                    </a:p>
                  </a:txBody>
                  <a:tcPr/>
                </a:tc>
                <a:tc>
                  <a:txBody>
                    <a:bodyPr/>
                    <a:lstStyle/>
                    <a:p>
                      <a:r>
                        <a:rPr lang="es-MX" dirty="0"/>
                        <a:t>Salida</a:t>
                      </a:r>
                      <a:endParaRPr lang="en-US" dirty="0"/>
                    </a:p>
                  </a:txBody>
                  <a:tcPr/>
                </a:tc>
                <a:extLst>
                  <a:ext uri="{0D108BD9-81ED-4DB2-BD59-A6C34878D82A}">
                    <a16:rowId xmlns:a16="http://schemas.microsoft.com/office/drawing/2014/main" val="1753031341"/>
                  </a:ext>
                </a:extLst>
              </a:tr>
              <a:tr h="370840">
                <a:tc>
                  <a:txBody>
                    <a:bodyPr/>
                    <a:lstStyle/>
                    <a:p>
                      <a:r>
                        <a:rPr lang="es-MX" dirty="0"/>
                        <a:t>3</a:t>
                      </a:r>
                    </a:p>
                    <a:p>
                      <a:r>
                        <a:rPr lang="es-MX" dirty="0"/>
                        <a:t>2 3 -1</a:t>
                      </a:r>
                      <a:endParaRPr lang="en-US" dirty="0"/>
                    </a:p>
                  </a:txBody>
                  <a:tcPr/>
                </a:tc>
                <a:tc>
                  <a:txBody>
                    <a:bodyPr/>
                    <a:lstStyle/>
                    <a:p>
                      <a:r>
                        <a:rPr lang="es-MX" dirty="0"/>
                        <a:t>5</a:t>
                      </a:r>
                      <a:endParaRPr lang="en-US" dirty="0"/>
                    </a:p>
                  </a:txBody>
                  <a:tcPr/>
                </a:tc>
                <a:extLst>
                  <a:ext uri="{0D108BD9-81ED-4DB2-BD59-A6C34878D82A}">
                    <a16:rowId xmlns:a16="http://schemas.microsoft.com/office/drawing/2014/main" val="65822967"/>
                  </a:ext>
                </a:extLst>
              </a:tr>
            </a:tbl>
          </a:graphicData>
        </a:graphic>
      </p:graphicFrame>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215186410"/>
                  </p:ext>
                </p:extLst>
              </p:nvPr>
            </p:nvGraphicFramePr>
            <p:xfrm>
              <a:off x="1672770" y="4107861"/>
              <a:ext cx="8127999" cy="1010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38459860"/>
                        </a:ext>
                      </a:extLst>
                    </a:gridCol>
                    <a:gridCol w="2709333">
                      <a:extLst>
                        <a:ext uri="{9D8B030D-6E8A-4147-A177-3AD203B41FA5}">
                          <a16:colId xmlns:a16="http://schemas.microsoft.com/office/drawing/2014/main" val="3713745766"/>
                        </a:ext>
                      </a:extLst>
                    </a:gridCol>
                    <a:gridCol w="2709333">
                      <a:extLst>
                        <a:ext uri="{9D8B030D-6E8A-4147-A177-3AD203B41FA5}">
                          <a16:colId xmlns:a16="http://schemas.microsoft.com/office/drawing/2014/main" val="1047024408"/>
                        </a:ext>
                      </a:extLst>
                    </a:gridCol>
                  </a:tblGrid>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2604052574"/>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215186410"/>
                  </p:ext>
                </p:extLst>
              </p:nvPr>
            </p:nvGraphicFramePr>
            <p:xfrm>
              <a:off x="1672770" y="4107861"/>
              <a:ext cx="8127999" cy="1010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38459860"/>
                        </a:ext>
                      </a:extLst>
                    </a:gridCol>
                    <a:gridCol w="2709333">
                      <a:extLst>
                        <a:ext uri="{9D8B030D-6E8A-4147-A177-3AD203B41FA5}">
                          <a16:colId xmlns:a16="http://schemas.microsoft.com/office/drawing/2014/main" val="3713745766"/>
                        </a:ext>
                      </a:extLst>
                    </a:gridCol>
                    <a:gridCol w="2709333">
                      <a:extLst>
                        <a:ext uri="{9D8B030D-6E8A-4147-A177-3AD203B41FA5}">
                          <a16:colId xmlns:a16="http://schemas.microsoft.com/office/drawing/2014/main" val="1047024408"/>
                        </a:ext>
                      </a:extLst>
                    </a:gridCol>
                  </a:tblGrid>
                  <a:tr h="370840">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extLst>
                      <a:ext uri="{0D108BD9-81ED-4DB2-BD59-A6C34878D82A}">
                        <a16:rowId xmlns:a16="http://schemas.microsoft.com/office/drawing/2014/main" val="2604052574"/>
                      </a:ext>
                    </a:extLst>
                  </a:tr>
                  <a:tr h="640080">
                    <a:tc>
                      <a:txBody>
                        <a:bodyPr/>
                        <a:lstStyle/>
                        <a:p>
                          <a:endParaRPr lang="es-MX"/>
                        </a:p>
                      </a:txBody>
                      <a:tcPr>
                        <a:blipFill>
                          <a:blip r:embed="rId2"/>
                          <a:stretch>
                            <a:fillRect l="-225" t="-62264" r="-200674" b="-15094"/>
                          </a:stretch>
                        </a:blipFill>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61146007"/>
                      </a:ext>
                    </a:extLst>
                  </a:tr>
                </a:tbl>
              </a:graphicData>
            </a:graphic>
          </p:graphicFrame>
        </mc:Fallback>
      </mc:AlternateContent>
      <p:sp>
        <p:nvSpPr>
          <p:cNvPr id="10" name="Rectángulo 9">
            <a:extLst>
              <a:ext uri="{FF2B5EF4-FFF2-40B4-BE49-F238E27FC236}">
                <a16:creationId xmlns:a16="http://schemas.microsoft.com/office/drawing/2014/main" id="{ECFA0851-0DDA-4AF5-9F2E-EB98363BA8D6}"/>
              </a:ext>
            </a:extLst>
          </p:cNvPr>
          <p:cNvSpPr/>
          <p:nvPr/>
        </p:nvSpPr>
        <p:spPr>
          <a:xfrm>
            <a:off x="343153" y="3548018"/>
            <a:ext cx="11505694" cy="461665"/>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Arrancamos el programa: Ans = 0, sum = 0</a:t>
            </a:r>
            <a:endParaRPr lang="es-MX" sz="2400" b="0" cap="none" spc="0" dirty="0">
              <a:ln w="0"/>
              <a:solidFill>
                <a:schemeClr val="tx1"/>
              </a:solidFill>
              <a:effectLst>
                <a:outerShdw blurRad="38100" dist="19050" dir="2700000" algn="tl" rotWithShape="0">
                  <a:schemeClr val="dk1">
                    <a:alpha val="40000"/>
                  </a:schemeClr>
                </a:outerShdw>
              </a:effectLst>
            </a:endParaRPr>
          </a:p>
        </p:txBody>
      </p:sp>
      <p:sp>
        <p:nvSpPr>
          <p:cNvPr id="11" name="Rectángulo 10">
            <a:extLst>
              <a:ext uri="{FF2B5EF4-FFF2-40B4-BE49-F238E27FC236}">
                <a16:creationId xmlns:a16="http://schemas.microsoft.com/office/drawing/2014/main" id="{5FE6A303-5865-47AC-ABC5-F49DDC9B51F1}"/>
              </a:ext>
            </a:extLst>
          </p:cNvPr>
          <p:cNvSpPr/>
          <p:nvPr/>
        </p:nvSpPr>
        <p:spPr>
          <a:xfrm>
            <a:off x="320546" y="5216959"/>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0 </a:t>
            </a:r>
          </a:p>
          <a:p>
            <a:pPr algn="just"/>
            <a:r>
              <a:rPr lang="es-MX" sz="2400" dirty="0">
                <a:ln w="0"/>
                <a:effectLst>
                  <a:outerShdw blurRad="38100" dist="19050" dir="2700000" algn="tl" rotWithShape="0">
                    <a:schemeClr val="dk1">
                      <a:alpha val="40000"/>
                    </a:schemeClr>
                  </a:outerShdw>
                </a:effectLst>
              </a:rPr>
              <a:t>sum = 2</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2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2</a:t>
            </a:r>
          </a:p>
        </p:txBody>
      </p:sp>
    </p:spTree>
    <p:extLst>
      <p:ext uri="{BB962C8B-B14F-4D97-AF65-F5344CB8AC3E}">
        <p14:creationId xmlns:p14="http://schemas.microsoft.com/office/powerpoint/2010/main" val="114883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34075470"/>
                  </p:ext>
                </p:extLst>
              </p:nvPr>
            </p:nvGraphicFramePr>
            <p:xfrm>
              <a:off x="1597270" y="1582375"/>
              <a:ext cx="8127999" cy="1010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38459860"/>
                        </a:ext>
                      </a:extLst>
                    </a:gridCol>
                    <a:gridCol w="2709333">
                      <a:extLst>
                        <a:ext uri="{9D8B030D-6E8A-4147-A177-3AD203B41FA5}">
                          <a16:colId xmlns:a16="http://schemas.microsoft.com/office/drawing/2014/main" val="3713745766"/>
                        </a:ext>
                      </a:extLst>
                    </a:gridCol>
                    <a:gridCol w="2709333">
                      <a:extLst>
                        <a:ext uri="{9D8B030D-6E8A-4147-A177-3AD203B41FA5}">
                          <a16:colId xmlns:a16="http://schemas.microsoft.com/office/drawing/2014/main" val="1047024408"/>
                        </a:ext>
                      </a:extLst>
                    </a:gridCol>
                  </a:tblGrid>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2604052574"/>
                      </a:ext>
                    </a:extLst>
                  </a:tr>
                  <a:tr h="370840">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34075470"/>
                  </p:ext>
                </p:extLst>
              </p:nvPr>
            </p:nvGraphicFramePr>
            <p:xfrm>
              <a:off x="1597270" y="1582375"/>
              <a:ext cx="8127999" cy="1010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38459860"/>
                        </a:ext>
                      </a:extLst>
                    </a:gridCol>
                    <a:gridCol w="2709333">
                      <a:extLst>
                        <a:ext uri="{9D8B030D-6E8A-4147-A177-3AD203B41FA5}">
                          <a16:colId xmlns:a16="http://schemas.microsoft.com/office/drawing/2014/main" val="3713745766"/>
                        </a:ext>
                      </a:extLst>
                    </a:gridCol>
                    <a:gridCol w="2709333">
                      <a:extLst>
                        <a:ext uri="{9D8B030D-6E8A-4147-A177-3AD203B41FA5}">
                          <a16:colId xmlns:a16="http://schemas.microsoft.com/office/drawing/2014/main" val="1047024408"/>
                        </a:ext>
                      </a:extLst>
                    </a:gridCol>
                  </a:tblGrid>
                  <a:tr h="370840">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extLst>
                      <a:ext uri="{0D108BD9-81ED-4DB2-BD59-A6C34878D82A}">
                        <a16:rowId xmlns:a16="http://schemas.microsoft.com/office/drawing/2014/main" val="2604052574"/>
                      </a:ext>
                    </a:extLst>
                  </a:tr>
                  <a:tr h="640080">
                    <a:tc>
                      <a:txBody>
                        <a:bodyPr/>
                        <a:lstStyle/>
                        <a:p>
                          <a:pPr algn="ctr"/>
                          <a:endParaRPr lang="en-US"/>
                        </a:p>
                      </a:txBody>
                      <a:tcPr/>
                    </a:tc>
                    <a:tc>
                      <a:txBody>
                        <a:bodyPr/>
                        <a:lstStyle/>
                        <a:p>
                          <a:endParaRPr lang="es-MX"/>
                        </a:p>
                      </a:txBody>
                      <a:tcPr>
                        <a:blipFill>
                          <a:blip r:embed="rId2"/>
                          <a:stretch>
                            <a:fillRect l="-100676" t="-62264" r="-101126" b="-14151"/>
                          </a:stretch>
                        </a:blipFill>
                      </a:tcPr>
                    </a:tc>
                    <a:tc>
                      <a:txBody>
                        <a:bodyPr/>
                        <a:lstStyle/>
                        <a:p>
                          <a:pPr algn="ctr"/>
                          <a:endParaRPr lang="en-US"/>
                        </a:p>
                      </a:txBody>
                      <a:tcPr/>
                    </a:tc>
                    <a:extLst>
                      <a:ext uri="{0D108BD9-81ED-4DB2-BD59-A6C34878D82A}">
                        <a16:rowId xmlns:a16="http://schemas.microsoft.com/office/drawing/2014/main" val="961146007"/>
                      </a:ext>
                    </a:extLst>
                  </a:tr>
                </a:tbl>
              </a:graphicData>
            </a:graphic>
          </p:graphicFrame>
        </mc:Fallback>
      </mc:AlternateContent>
      <p:sp>
        <p:nvSpPr>
          <p:cNvPr id="11" name="Rectángulo 10">
            <a:extLst>
              <a:ext uri="{FF2B5EF4-FFF2-40B4-BE49-F238E27FC236}">
                <a16:creationId xmlns:a16="http://schemas.microsoft.com/office/drawing/2014/main" id="{5FE6A303-5865-47AC-ABC5-F49DDC9B51F1}"/>
              </a:ext>
            </a:extLst>
          </p:cNvPr>
          <p:cNvSpPr/>
          <p:nvPr/>
        </p:nvSpPr>
        <p:spPr>
          <a:xfrm>
            <a:off x="259586" y="2733287"/>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2</a:t>
            </a:r>
          </a:p>
          <a:p>
            <a:pPr algn="just"/>
            <a:r>
              <a:rPr lang="es-MX" sz="2400" dirty="0">
                <a:ln w="0"/>
                <a:effectLst>
                  <a:outerShdw blurRad="38100" dist="19050" dir="2700000" algn="tl" rotWithShape="0">
                    <a:schemeClr val="dk1">
                      <a:alpha val="40000"/>
                    </a:schemeClr>
                  </a:outerShdw>
                </a:effectLst>
              </a:rPr>
              <a:t>sum = 5</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5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5</a:t>
            </a:r>
          </a:p>
        </p:txBody>
      </p:sp>
      <mc:AlternateContent xmlns:mc="http://schemas.openxmlformats.org/markup-compatibility/2006" xmlns:a14="http://schemas.microsoft.com/office/drawing/2010/main">
        <mc:Choice Requires="a14">
          <p:graphicFrame>
            <p:nvGraphicFramePr>
              <p:cNvPr id="8" name="Tabla 7">
                <a:extLst>
                  <a:ext uri="{FF2B5EF4-FFF2-40B4-BE49-F238E27FC236}">
                    <a16:creationId xmlns:a16="http://schemas.microsoft.com/office/drawing/2014/main" id="{18939794-C2FA-4A81-A7F0-3D2B253A41DF}"/>
                  </a:ext>
                </a:extLst>
              </p:cNvPr>
              <p:cNvGraphicFramePr>
                <a:graphicFrameLocks noGrp="1"/>
              </p:cNvGraphicFramePr>
              <p:nvPr>
                <p:extLst>
                  <p:ext uri="{D42A27DB-BD31-4B8C-83A1-F6EECF244321}">
                    <p14:modId xmlns:p14="http://schemas.microsoft.com/office/powerpoint/2010/main" val="4074971334"/>
                  </p:ext>
                </p:extLst>
              </p:nvPr>
            </p:nvGraphicFramePr>
            <p:xfrm>
              <a:off x="1597270" y="4073608"/>
              <a:ext cx="8127999" cy="1010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38459860"/>
                        </a:ext>
                      </a:extLst>
                    </a:gridCol>
                    <a:gridCol w="2709333">
                      <a:extLst>
                        <a:ext uri="{9D8B030D-6E8A-4147-A177-3AD203B41FA5}">
                          <a16:colId xmlns:a16="http://schemas.microsoft.com/office/drawing/2014/main" val="3713745766"/>
                        </a:ext>
                      </a:extLst>
                    </a:gridCol>
                    <a:gridCol w="2709333">
                      <a:extLst>
                        <a:ext uri="{9D8B030D-6E8A-4147-A177-3AD203B41FA5}">
                          <a16:colId xmlns:a16="http://schemas.microsoft.com/office/drawing/2014/main" val="1047024408"/>
                        </a:ext>
                      </a:extLst>
                    </a:gridCol>
                  </a:tblGrid>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2604052574"/>
                      </a:ext>
                    </a:extLst>
                  </a:tr>
                  <a:tr h="370840">
                    <a:tc>
                      <a:txBody>
                        <a:bodyPr/>
                        <a:lstStyle/>
                        <a:p>
                          <a:pPr algn="ctr"/>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8" name="Tabla 7">
                <a:extLst>
                  <a:ext uri="{FF2B5EF4-FFF2-40B4-BE49-F238E27FC236}">
                    <a16:creationId xmlns:a16="http://schemas.microsoft.com/office/drawing/2014/main" id="{18939794-C2FA-4A81-A7F0-3D2B253A41DF}"/>
                  </a:ext>
                </a:extLst>
              </p:cNvPr>
              <p:cNvGraphicFramePr>
                <a:graphicFrameLocks noGrp="1"/>
              </p:cNvGraphicFramePr>
              <p:nvPr>
                <p:extLst>
                  <p:ext uri="{D42A27DB-BD31-4B8C-83A1-F6EECF244321}">
                    <p14:modId xmlns:p14="http://schemas.microsoft.com/office/powerpoint/2010/main" val="4074971334"/>
                  </p:ext>
                </p:extLst>
              </p:nvPr>
            </p:nvGraphicFramePr>
            <p:xfrm>
              <a:off x="1597270" y="4073608"/>
              <a:ext cx="8127999" cy="1010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38459860"/>
                        </a:ext>
                      </a:extLst>
                    </a:gridCol>
                    <a:gridCol w="2709333">
                      <a:extLst>
                        <a:ext uri="{9D8B030D-6E8A-4147-A177-3AD203B41FA5}">
                          <a16:colId xmlns:a16="http://schemas.microsoft.com/office/drawing/2014/main" val="3713745766"/>
                        </a:ext>
                      </a:extLst>
                    </a:gridCol>
                    <a:gridCol w="2709333">
                      <a:extLst>
                        <a:ext uri="{9D8B030D-6E8A-4147-A177-3AD203B41FA5}">
                          <a16:colId xmlns:a16="http://schemas.microsoft.com/office/drawing/2014/main" val="1047024408"/>
                        </a:ext>
                      </a:extLst>
                    </a:gridCol>
                  </a:tblGrid>
                  <a:tr h="370840">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extLst>
                      <a:ext uri="{0D108BD9-81ED-4DB2-BD59-A6C34878D82A}">
                        <a16:rowId xmlns:a16="http://schemas.microsoft.com/office/drawing/2014/main" val="2604052574"/>
                      </a:ext>
                    </a:extLst>
                  </a:tr>
                  <a:tr h="640080">
                    <a:tc>
                      <a:txBody>
                        <a:bodyPr/>
                        <a:lstStyle/>
                        <a:p>
                          <a:pPr algn="ctr"/>
                          <a:endParaRPr lang="en-US"/>
                        </a:p>
                      </a:txBody>
                      <a:tcPr/>
                    </a:tc>
                    <a:tc>
                      <a:txBody>
                        <a:bodyPr/>
                        <a:lstStyle/>
                        <a:p>
                          <a:pPr algn="ctr"/>
                          <a:endParaRPr lang="en-US"/>
                        </a:p>
                      </a:txBody>
                      <a:tcPr/>
                    </a:tc>
                    <a:tc>
                      <a:txBody>
                        <a:bodyPr/>
                        <a:lstStyle/>
                        <a:p>
                          <a:endParaRPr lang="es-MX"/>
                        </a:p>
                      </a:txBody>
                      <a:tcPr>
                        <a:blipFill>
                          <a:blip r:embed="rId3"/>
                          <a:stretch>
                            <a:fillRect l="-200225" t="-62264" r="-899" b="-14151"/>
                          </a:stretch>
                        </a:blipFill>
                      </a:tcPr>
                    </a:tc>
                    <a:extLst>
                      <a:ext uri="{0D108BD9-81ED-4DB2-BD59-A6C34878D82A}">
                        <a16:rowId xmlns:a16="http://schemas.microsoft.com/office/drawing/2014/main" val="961146007"/>
                      </a:ext>
                    </a:extLst>
                  </a:tr>
                </a:tbl>
              </a:graphicData>
            </a:graphic>
          </p:graphicFrame>
        </mc:Fallback>
      </mc:AlternateContent>
      <p:sp>
        <p:nvSpPr>
          <p:cNvPr id="9" name="Rectángulo 8">
            <a:extLst>
              <a:ext uri="{FF2B5EF4-FFF2-40B4-BE49-F238E27FC236}">
                <a16:creationId xmlns:a16="http://schemas.microsoft.com/office/drawing/2014/main" id="{3B80C27D-B766-45DB-957D-A3EDEA3F4659}"/>
              </a:ext>
            </a:extLst>
          </p:cNvPr>
          <p:cNvSpPr/>
          <p:nvPr/>
        </p:nvSpPr>
        <p:spPr>
          <a:xfrm>
            <a:off x="259586" y="5223996"/>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5</a:t>
            </a:r>
          </a:p>
          <a:p>
            <a:pPr algn="just"/>
            <a:r>
              <a:rPr lang="es-MX" sz="2400" dirty="0">
                <a:ln w="0"/>
                <a:effectLst>
                  <a:outerShdw blurRad="38100" dist="19050" dir="2700000" algn="tl" rotWithShape="0">
                    <a:schemeClr val="dk1">
                      <a:alpha val="40000"/>
                    </a:schemeClr>
                  </a:outerShdw>
                </a:effectLst>
              </a:rPr>
              <a:t>sum = 4</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5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5 y esa es nuestra respuesta.</a:t>
            </a:r>
          </a:p>
        </p:txBody>
      </p:sp>
    </p:spTree>
    <p:extLst>
      <p:ext uri="{BB962C8B-B14F-4D97-AF65-F5344CB8AC3E}">
        <p14:creationId xmlns:p14="http://schemas.microsoft.com/office/powerpoint/2010/main" val="472578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p:sp>
        <p:nvSpPr>
          <p:cNvPr id="4" name="Rectángulo 3">
            <a:extLst>
              <a:ext uri="{FF2B5EF4-FFF2-40B4-BE49-F238E27FC236}">
                <a16:creationId xmlns:a16="http://schemas.microsoft.com/office/drawing/2014/main" id="{2DB2462B-AA39-44A7-A5D4-672754857CE4}"/>
              </a:ext>
            </a:extLst>
          </p:cNvPr>
          <p:cNvSpPr/>
          <p:nvPr/>
        </p:nvSpPr>
        <p:spPr>
          <a:xfrm>
            <a:off x="320546" y="1700597"/>
            <a:ext cx="11505694" cy="461665"/>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Utilicemos uno de los casos de entrada dados en el problema</a:t>
            </a:r>
            <a:endParaRPr lang="es-MX" sz="2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882439563"/>
                  </p:ext>
                </p:extLst>
              </p:nvPr>
            </p:nvGraphicFramePr>
            <p:xfrm>
              <a:off x="1672770" y="4107861"/>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dirty="0"/>
                            <a:t>-2</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extLst>
                      <a:ext uri="{0D108BD9-81ED-4DB2-BD59-A6C34878D82A}">
                        <a16:rowId xmlns:a16="http://schemas.microsoft.com/office/drawing/2014/main" val="2604052574"/>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882439563"/>
                  </p:ext>
                </p:extLst>
              </p:nvPr>
            </p:nvGraphicFramePr>
            <p:xfrm>
              <a:off x="1672770" y="4107861"/>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a:t>-2</a:t>
                          </a:r>
                          <a:endParaRPr lang="en-US"/>
                        </a:p>
                      </a:txBody>
                      <a:tcPr/>
                    </a:tc>
                    <a:tc>
                      <a:txBody>
                        <a:bodyPr/>
                        <a:lstStyle/>
                        <a:p>
                          <a:pPr algn="ctr"/>
                          <a:r>
                            <a:rPr lang="es-MX"/>
                            <a:t>-5</a:t>
                          </a:r>
                          <a:endParaRPr lang="en-US"/>
                        </a:p>
                      </a:txBody>
                      <a:tcPr/>
                    </a:tc>
                    <a:tc>
                      <a:txBody>
                        <a:bodyPr/>
                        <a:lstStyle/>
                        <a:p>
                          <a:pPr algn="ctr"/>
                          <a:r>
                            <a:rPr lang="es-MX"/>
                            <a:t>6</a:t>
                          </a:r>
                          <a:endParaRPr lang="en-US"/>
                        </a:p>
                      </a:txBody>
                      <a:tcPr/>
                    </a:tc>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tc>
                      <a:txBody>
                        <a:bodyPr/>
                        <a:lstStyle/>
                        <a:p>
                          <a:pPr algn="ctr"/>
                          <a:r>
                            <a:rPr lang="es-MX"/>
                            <a:t>5</a:t>
                          </a:r>
                          <a:endParaRPr lang="en-US"/>
                        </a:p>
                      </a:txBody>
                      <a:tcPr/>
                    </a:tc>
                    <a:tc>
                      <a:txBody>
                        <a:bodyPr/>
                        <a:lstStyle/>
                        <a:p>
                          <a:pPr algn="ctr"/>
                          <a:r>
                            <a:rPr lang="es-MX"/>
                            <a:t>-6</a:t>
                          </a:r>
                          <a:endParaRPr lang="en-US"/>
                        </a:p>
                      </a:txBody>
                      <a:tcPr/>
                    </a:tc>
                    <a:extLst>
                      <a:ext uri="{0D108BD9-81ED-4DB2-BD59-A6C34878D82A}">
                        <a16:rowId xmlns:a16="http://schemas.microsoft.com/office/drawing/2014/main" val="2604052574"/>
                      </a:ext>
                    </a:extLst>
                  </a:tr>
                  <a:tr h="640080">
                    <a:tc>
                      <a:txBody>
                        <a:bodyPr/>
                        <a:lstStyle/>
                        <a:p>
                          <a:endParaRPr lang="es-MX"/>
                        </a:p>
                      </a:txBody>
                      <a:tcPr>
                        <a:blipFill>
                          <a:blip r:embed="rId2"/>
                          <a:stretch>
                            <a:fillRect l="-599" t="-62264" r="-701198" b="-15094"/>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61146007"/>
                      </a:ext>
                    </a:extLst>
                  </a:tr>
                </a:tbl>
              </a:graphicData>
            </a:graphic>
          </p:graphicFrame>
        </mc:Fallback>
      </mc:AlternateContent>
      <p:sp>
        <p:nvSpPr>
          <p:cNvPr id="10" name="Rectángulo 9">
            <a:extLst>
              <a:ext uri="{FF2B5EF4-FFF2-40B4-BE49-F238E27FC236}">
                <a16:creationId xmlns:a16="http://schemas.microsoft.com/office/drawing/2014/main" id="{ECFA0851-0DDA-4AF5-9F2E-EB98363BA8D6}"/>
              </a:ext>
            </a:extLst>
          </p:cNvPr>
          <p:cNvSpPr/>
          <p:nvPr/>
        </p:nvSpPr>
        <p:spPr>
          <a:xfrm>
            <a:off x="343153" y="3548018"/>
            <a:ext cx="11505694" cy="461665"/>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Arrancamos el programa: Ans = 0, sum = 0</a:t>
            </a:r>
            <a:endParaRPr lang="es-MX" sz="2400" b="0" cap="none" spc="0" dirty="0">
              <a:ln w="0"/>
              <a:solidFill>
                <a:schemeClr val="tx1"/>
              </a:solidFill>
              <a:effectLst>
                <a:outerShdw blurRad="38100" dist="19050" dir="2700000" algn="tl" rotWithShape="0">
                  <a:schemeClr val="dk1">
                    <a:alpha val="40000"/>
                  </a:schemeClr>
                </a:outerShdw>
              </a:effectLst>
            </a:endParaRPr>
          </a:p>
        </p:txBody>
      </p:sp>
      <p:sp>
        <p:nvSpPr>
          <p:cNvPr id="11" name="Rectángulo 10">
            <a:extLst>
              <a:ext uri="{FF2B5EF4-FFF2-40B4-BE49-F238E27FC236}">
                <a16:creationId xmlns:a16="http://schemas.microsoft.com/office/drawing/2014/main" id="{5FE6A303-5865-47AC-ABC5-F49DDC9B51F1}"/>
              </a:ext>
            </a:extLst>
          </p:cNvPr>
          <p:cNvSpPr/>
          <p:nvPr/>
        </p:nvSpPr>
        <p:spPr>
          <a:xfrm>
            <a:off x="320546" y="5216959"/>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0 </a:t>
            </a:r>
          </a:p>
          <a:p>
            <a:pPr algn="just"/>
            <a:r>
              <a:rPr lang="es-MX" sz="2400" dirty="0">
                <a:ln w="0"/>
                <a:effectLst>
                  <a:outerShdw blurRad="38100" dist="19050" dir="2700000" algn="tl" rotWithShape="0">
                    <a:schemeClr val="dk1">
                      <a:alpha val="40000"/>
                    </a:schemeClr>
                  </a:outerShdw>
                </a:effectLst>
              </a:rPr>
              <a:t>sum = -2</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0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0 y sum se “reinicia“</a:t>
            </a:r>
          </a:p>
        </p:txBody>
      </p:sp>
      <p:graphicFrame>
        <p:nvGraphicFramePr>
          <p:cNvPr id="5" name="Tabla 4">
            <a:extLst>
              <a:ext uri="{FF2B5EF4-FFF2-40B4-BE49-F238E27FC236}">
                <a16:creationId xmlns:a16="http://schemas.microsoft.com/office/drawing/2014/main" id="{7EFCAED3-7A15-4B42-AA9F-6524D371BF7E}"/>
              </a:ext>
            </a:extLst>
          </p:cNvPr>
          <p:cNvGraphicFramePr>
            <a:graphicFrameLocks noGrp="1"/>
          </p:cNvGraphicFramePr>
          <p:nvPr>
            <p:extLst>
              <p:ext uri="{D42A27DB-BD31-4B8C-83A1-F6EECF244321}">
                <p14:modId xmlns:p14="http://schemas.microsoft.com/office/powerpoint/2010/main" val="1838913641"/>
              </p:ext>
            </p:extLst>
          </p:nvPr>
        </p:nvGraphicFramePr>
        <p:xfrm>
          <a:off x="1721627" y="2279062"/>
          <a:ext cx="8128000" cy="1010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080893"/>
                    </a:ext>
                  </a:extLst>
                </a:gridCol>
                <a:gridCol w="4064000">
                  <a:extLst>
                    <a:ext uri="{9D8B030D-6E8A-4147-A177-3AD203B41FA5}">
                      <a16:colId xmlns:a16="http://schemas.microsoft.com/office/drawing/2014/main" val="2649723294"/>
                    </a:ext>
                  </a:extLst>
                </a:gridCol>
              </a:tblGrid>
              <a:tr h="370840">
                <a:tc>
                  <a:txBody>
                    <a:bodyPr/>
                    <a:lstStyle/>
                    <a:p>
                      <a:r>
                        <a:rPr lang="es-MX" dirty="0"/>
                        <a:t>Entrada</a:t>
                      </a:r>
                      <a:endParaRPr lang="en-US" dirty="0"/>
                    </a:p>
                  </a:txBody>
                  <a:tcPr/>
                </a:tc>
                <a:tc>
                  <a:txBody>
                    <a:bodyPr/>
                    <a:lstStyle/>
                    <a:p>
                      <a:r>
                        <a:rPr lang="es-MX" dirty="0"/>
                        <a:t>Salida</a:t>
                      </a:r>
                      <a:endParaRPr lang="en-US" dirty="0"/>
                    </a:p>
                  </a:txBody>
                  <a:tcPr/>
                </a:tc>
                <a:extLst>
                  <a:ext uri="{0D108BD9-81ED-4DB2-BD59-A6C34878D82A}">
                    <a16:rowId xmlns:a16="http://schemas.microsoft.com/office/drawing/2014/main" val="2375475840"/>
                  </a:ext>
                </a:extLst>
              </a:tr>
              <a:tr h="370840">
                <a:tc>
                  <a:txBody>
                    <a:bodyPr/>
                    <a:lstStyle/>
                    <a:p>
                      <a:r>
                        <a:rPr lang="es-MX" dirty="0"/>
                        <a:t>8</a:t>
                      </a:r>
                    </a:p>
                    <a:p>
                      <a:r>
                        <a:rPr lang="en-US" dirty="0"/>
                        <a:t>-2 -5 6 -2 -3 1 5 -6</a:t>
                      </a:r>
                    </a:p>
                  </a:txBody>
                  <a:tcPr/>
                </a:tc>
                <a:tc>
                  <a:txBody>
                    <a:bodyPr/>
                    <a:lstStyle/>
                    <a:p>
                      <a:r>
                        <a:rPr lang="es-MX" dirty="0"/>
                        <a:t>7</a:t>
                      </a:r>
                      <a:endParaRPr lang="en-US" dirty="0"/>
                    </a:p>
                  </a:txBody>
                  <a:tcPr/>
                </a:tc>
                <a:extLst>
                  <a:ext uri="{0D108BD9-81ED-4DB2-BD59-A6C34878D82A}">
                    <a16:rowId xmlns:a16="http://schemas.microsoft.com/office/drawing/2014/main" val="516538363"/>
                  </a:ext>
                </a:extLst>
              </a:tr>
            </a:tbl>
          </a:graphicData>
        </a:graphic>
      </p:graphicFrame>
    </p:spTree>
    <p:extLst>
      <p:ext uri="{BB962C8B-B14F-4D97-AF65-F5344CB8AC3E}">
        <p14:creationId xmlns:p14="http://schemas.microsoft.com/office/powerpoint/2010/main" val="1414021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45665"/>
            <a:ext cx="9404723" cy="830798"/>
          </a:xfrm>
        </p:spPr>
        <p:txBody>
          <a:bodyPr/>
          <a:lstStyle/>
          <a:p>
            <a:r>
              <a:rPr lang="es-MX" b="1" dirty="0"/>
              <a:t>Entrada</a:t>
            </a:r>
            <a:endParaRPr lang="en-US" b="1" dirty="0"/>
          </a:p>
        </p:txBody>
      </p:sp>
      <p:sp>
        <p:nvSpPr>
          <p:cNvPr id="4" name="Rectángulo 3">
            <a:extLst>
              <a:ext uri="{FF2B5EF4-FFF2-40B4-BE49-F238E27FC236}">
                <a16:creationId xmlns:a16="http://schemas.microsoft.com/office/drawing/2014/main" id="{2DB2462B-AA39-44A7-A5D4-672754857CE4}"/>
              </a:ext>
            </a:extLst>
          </p:cNvPr>
          <p:cNvSpPr/>
          <p:nvPr/>
        </p:nvSpPr>
        <p:spPr>
          <a:xfrm>
            <a:off x="320546" y="1700597"/>
            <a:ext cx="11550908" cy="1200329"/>
          </a:xfrm>
          <a:prstGeom prst="rect">
            <a:avLst/>
          </a:prstGeom>
          <a:noFill/>
        </p:spPr>
        <p:txBody>
          <a:bodyPr wrap="square" lIns="91440" tIns="45720" rIns="91440" bIns="45720">
            <a:spAutoFit/>
          </a:bodyPr>
          <a:lstStyle/>
          <a:p>
            <a:pPr algn="just"/>
            <a:r>
              <a:rPr lang="es-419" sz="2400" dirty="0">
                <a:ln w="0"/>
                <a:effectLst>
                  <a:outerShdw blurRad="38100" dist="19050" dir="2700000" algn="tl" rotWithShape="0">
                    <a:schemeClr val="dk1">
                      <a:alpha val="40000"/>
                    </a:schemeClr>
                  </a:outerShdw>
                </a:effectLst>
              </a:rPr>
              <a:t>La primera línea contendrá un numero </a:t>
            </a:r>
            <a:r>
              <a:rPr lang="es-419" sz="2400" b="1" i="1" dirty="0">
                <a:ln w="0"/>
                <a:effectLst>
                  <a:outerShdw blurRad="38100" dist="19050" dir="2700000" algn="tl" rotWithShape="0">
                    <a:schemeClr val="dk1">
                      <a:alpha val="40000"/>
                    </a:schemeClr>
                  </a:outerShdw>
                </a:effectLst>
              </a:rPr>
              <a:t>N</a:t>
            </a:r>
            <a:r>
              <a:rPr lang="es-419" sz="2400" dirty="0">
                <a:ln w="0"/>
                <a:effectLst>
                  <a:outerShdw blurRad="38100" dist="19050" dir="2700000" algn="tl" rotWithShape="0">
                    <a:schemeClr val="dk1">
                      <a:alpha val="40000"/>
                    </a:schemeClr>
                  </a:outerShdw>
                </a:effectLst>
              </a:rPr>
              <a:t>.</a:t>
            </a:r>
          </a:p>
          <a:p>
            <a:pPr algn="just"/>
            <a:endParaRPr lang="es-419" sz="2400" dirty="0">
              <a:ln w="0"/>
              <a:effectLst>
                <a:outerShdw blurRad="38100" dist="19050" dir="2700000" algn="tl" rotWithShape="0">
                  <a:schemeClr val="dk1">
                    <a:alpha val="40000"/>
                  </a:schemeClr>
                </a:outerShdw>
              </a:effectLst>
            </a:endParaRPr>
          </a:p>
          <a:p>
            <a:pPr algn="just"/>
            <a:r>
              <a:rPr lang="es-419" sz="2400" dirty="0">
                <a:ln w="0"/>
                <a:effectLst>
                  <a:outerShdw blurRad="38100" dist="19050" dir="2700000" algn="tl" rotWithShape="0">
                    <a:schemeClr val="dk1">
                      <a:alpha val="40000"/>
                    </a:schemeClr>
                  </a:outerShdw>
                </a:effectLst>
              </a:rPr>
              <a:t>En la siguiente línea </a:t>
            </a:r>
            <a:r>
              <a:rPr lang="es-419" sz="2400" b="1" i="1" dirty="0">
                <a:ln w="0"/>
                <a:effectLst>
                  <a:outerShdw blurRad="38100" dist="19050" dir="2700000" algn="tl" rotWithShape="0">
                    <a:schemeClr val="dk1">
                      <a:alpha val="40000"/>
                    </a:schemeClr>
                  </a:outerShdw>
                </a:effectLst>
              </a:rPr>
              <a:t>N</a:t>
            </a:r>
            <a:r>
              <a:rPr lang="es-419" sz="2400" dirty="0">
                <a:ln w="0"/>
                <a:effectLst>
                  <a:outerShdw blurRad="38100" dist="19050" dir="2700000" algn="tl" rotWithShape="0">
                    <a:schemeClr val="dk1">
                      <a:alpha val="40000"/>
                    </a:schemeClr>
                  </a:outerShdw>
                </a:effectLst>
              </a:rPr>
              <a:t> enteros representando el arreglo </a:t>
            </a:r>
            <a:r>
              <a:rPr lang="es-419" sz="2400" b="1" i="1" dirty="0">
                <a:ln w="0"/>
                <a:effectLst>
                  <a:outerShdw blurRad="38100" dist="19050" dir="2700000" algn="tl" rotWithShape="0">
                    <a:schemeClr val="dk1">
                      <a:alpha val="40000"/>
                    </a:schemeClr>
                  </a:outerShdw>
                </a:effectLst>
              </a:rPr>
              <a:t>A</a:t>
            </a:r>
            <a:r>
              <a:rPr lang="es-419" sz="2400" dirty="0">
                <a:ln w="0"/>
                <a:effectLst>
                  <a:outerShdw blurRad="38100" dist="19050" dir="2700000" algn="tl" rotWithShape="0">
                    <a:schemeClr val="dk1">
                      <a:alpha val="40000"/>
                    </a:schemeClr>
                  </a:outerShdw>
                </a:effectLst>
              </a:rPr>
              <a:t>.</a:t>
            </a:r>
            <a:endParaRPr lang="es-ES" sz="2400" b="0" cap="none" spc="0" dirty="0">
              <a:ln w="0"/>
              <a:solidFill>
                <a:schemeClr val="tx1"/>
              </a:solidFill>
              <a:effectLst>
                <a:outerShdw blurRad="38100" dist="19050" dir="2700000" algn="tl" rotWithShape="0">
                  <a:schemeClr val="dk1">
                    <a:alpha val="40000"/>
                  </a:schemeClr>
                </a:outerShdw>
              </a:effectLst>
            </a:endParaRPr>
          </a:p>
        </p:txBody>
      </p:sp>
      <p:sp>
        <p:nvSpPr>
          <p:cNvPr id="6" name="Título 1">
            <a:extLst>
              <a:ext uri="{FF2B5EF4-FFF2-40B4-BE49-F238E27FC236}">
                <a16:creationId xmlns:a16="http://schemas.microsoft.com/office/drawing/2014/main" id="{21038AE3-C7B7-4BE1-9D51-C9CDD4EBE1DC}"/>
              </a:ext>
            </a:extLst>
          </p:cNvPr>
          <p:cNvSpPr txBox="1">
            <a:spLocks/>
          </p:cNvSpPr>
          <p:nvPr/>
        </p:nvSpPr>
        <p:spPr>
          <a:xfrm>
            <a:off x="320546" y="3126277"/>
            <a:ext cx="9404723" cy="83079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b="1" dirty="0"/>
              <a:t>Salida</a:t>
            </a:r>
            <a:endParaRPr lang="en-US" b="1" dirty="0"/>
          </a:p>
        </p:txBody>
      </p:sp>
      <p:sp>
        <p:nvSpPr>
          <p:cNvPr id="7" name="Rectángulo 6">
            <a:extLst>
              <a:ext uri="{FF2B5EF4-FFF2-40B4-BE49-F238E27FC236}">
                <a16:creationId xmlns:a16="http://schemas.microsoft.com/office/drawing/2014/main" id="{504806DD-16CB-42C0-99C6-C319B019387B}"/>
              </a:ext>
            </a:extLst>
          </p:cNvPr>
          <p:cNvSpPr/>
          <p:nvPr/>
        </p:nvSpPr>
        <p:spPr>
          <a:xfrm>
            <a:off x="320546" y="3957075"/>
            <a:ext cx="11550908" cy="461665"/>
          </a:xfrm>
          <a:prstGeom prst="rect">
            <a:avLst/>
          </a:prstGeom>
          <a:noFill/>
        </p:spPr>
        <p:txBody>
          <a:bodyPr wrap="square" lIns="91440" tIns="45720" rIns="91440" bIns="45720">
            <a:spAutoFit/>
          </a:bodyPr>
          <a:lstStyle/>
          <a:p>
            <a:pPr algn="just"/>
            <a:r>
              <a:rPr lang="es-419" sz="2400" dirty="0">
                <a:ln w="0"/>
                <a:effectLst>
                  <a:outerShdw blurRad="38100" dist="19050" dir="2700000" algn="tl" rotWithShape="0">
                    <a:schemeClr val="dk1">
                      <a:alpha val="40000"/>
                    </a:schemeClr>
                  </a:outerShdw>
                </a:effectLst>
              </a:rPr>
              <a:t>La suma máxima en cualquier </a:t>
            </a:r>
            <a:r>
              <a:rPr lang="es-419" sz="2400" dirty="0" err="1">
                <a:ln w="0"/>
                <a:effectLst>
                  <a:outerShdw blurRad="38100" dist="19050" dir="2700000" algn="tl" rotWithShape="0">
                    <a:schemeClr val="dk1">
                      <a:alpha val="40000"/>
                    </a:schemeClr>
                  </a:outerShdw>
                </a:effectLst>
              </a:rPr>
              <a:t>subarreglo</a:t>
            </a:r>
            <a:r>
              <a:rPr lang="es-419" sz="2400" dirty="0">
                <a:ln w="0"/>
                <a:effectLst>
                  <a:outerShdw blurRad="38100" dist="19050" dir="2700000" algn="tl" rotWithShape="0">
                    <a:schemeClr val="dk1">
                      <a:alpha val="40000"/>
                    </a:schemeClr>
                  </a:outerShdw>
                </a:effectLst>
              </a:rPr>
              <a:t> contiguo.</a:t>
            </a:r>
            <a:endParaRPr lang="es-E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88850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3723185393"/>
                  </p:ext>
                </p:extLst>
              </p:nvPr>
            </p:nvGraphicFramePr>
            <p:xfrm>
              <a:off x="1632103" y="1573667"/>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dirty="0"/>
                            <a:t>-2</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extLst>
                      <a:ext uri="{0D108BD9-81ED-4DB2-BD59-A6C34878D82A}">
                        <a16:rowId xmlns:a16="http://schemas.microsoft.com/office/drawing/2014/main" val="2604052574"/>
                      </a:ext>
                    </a:extLst>
                  </a:tr>
                  <a:tr h="370840">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3723185393"/>
                  </p:ext>
                </p:extLst>
              </p:nvPr>
            </p:nvGraphicFramePr>
            <p:xfrm>
              <a:off x="1632103" y="1573667"/>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a:t>-2</a:t>
                          </a:r>
                          <a:endParaRPr lang="en-US"/>
                        </a:p>
                      </a:txBody>
                      <a:tcPr/>
                    </a:tc>
                    <a:tc>
                      <a:txBody>
                        <a:bodyPr/>
                        <a:lstStyle/>
                        <a:p>
                          <a:pPr algn="ctr"/>
                          <a:r>
                            <a:rPr lang="es-MX"/>
                            <a:t>-5</a:t>
                          </a:r>
                          <a:endParaRPr lang="en-US"/>
                        </a:p>
                      </a:txBody>
                      <a:tcPr/>
                    </a:tc>
                    <a:tc>
                      <a:txBody>
                        <a:bodyPr/>
                        <a:lstStyle/>
                        <a:p>
                          <a:pPr algn="ctr"/>
                          <a:r>
                            <a:rPr lang="es-MX"/>
                            <a:t>6</a:t>
                          </a:r>
                          <a:endParaRPr lang="en-US"/>
                        </a:p>
                      </a:txBody>
                      <a:tcPr/>
                    </a:tc>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tc>
                      <a:txBody>
                        <a:bodyPr/>
                        <a:lstStyle/>
                        <a:p>
                          <a:pPr algn="ctr"/>
                          <a:r>
                            <a:rPr lang="es-MX"/>
                            <a:t>5</a:t>
                          </a:r>
                          <a:endParaRPr lang="en-US"/>
                        </a:p>
                      </a:txBody>
                      <a:tcPr/>
                    </a:tc>
                    <a:tc>
                      <a:txBody>
                        <a:bodyPr/>
                        <a:lstStyle/>
                        <a:p>
                          <a:pPr algn="ctr"/>
                          <a:r>
                            <a:rPr lang="es-MX"/>
                            <a:t>-6</a:t>
                          </a:r>
                          <a:endParaRPr lang="en-US"/>
                        </a:p>
                      </a:txBody>
                      <a:tcPr/>
                    </a:tc>
                    <a:extLst>
                      <a:ext uri="{0D108BD9-81ED-4DB2-BD59-A6C34878D82A}">
                        <a16:rowId xmlns:a16="http://schemas.microsoft.com/office/drawing/2014/main" val="2604052574"/>
                      </a:ext>
                    </a:extLst>
                  </a:tr>
                  <a:tr h="640080">
                    <a:tc>
                      <a:txBody>
                        <a:bodyPr/>
                        <a:lstStyle/>
                        <a:p>
                          <a:pPr algn="ctr"/>
                          <a:endParaRPr lang="en-US"/>
                        </a:p>
                      </a:txBody>
                      <a:tcPr/>
                    </a:tc>
                    <a:tc>
                      <a:txBody>
                        <a:bodyPr/>
                        <a:lstStyle/>
                        <a:p>
                          <a:endParaRPr lang="es-MX"/>
                        </a:p>
                      </a:txBody>
                      <a:tcPr>
                        <a:blipFill>
                          <a:blip r:embed="rId2"/>
                          <a:stretch>
                            <a:fillRect l="-100599" t="-62857" r="-601796" b="-15238"/>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61146007"/>
                      </a:ext>
                    </a:extLst>
                  </a:tr>
                </a:tbl>
              </a:graphicData>
            </a:graphic>
          </p:graphicFrame>
        </mc:Fallback>
      </mc:AlternateContent>
      <p:sp>
        <p:nvSpPr>
          <p:cNvPr id="11" name="Rectángulo 10">
            <a:extLst>
              <a:ext uri="{FF2B5EF4-FFF2-40B4-BE49-F238E27FC236}">
                <a16:creationId xmlns:a16="http://schemas.microsoft.com/office/drawing/2014/main" id="{5FE6A303-5865-47AC-ABC5-F49DDC9B51F1}"/>
              </a:ext>
            </a:extLst>
          </p:cNvPr>
          <p:cNvSpPr/>
          <p:nvPr/>
        </p:nvSpPr>
        <p:spPr>
          <a:xfrm>
            <a:off x="343153" y="2647931"/>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0 </a:t>
            </a:r>
          </a:p>
          <a:p>
            <a:pPr algn="just"/>
            <a:r>
              <a:rPr lang="es-MX" sz="2400" dirty="0">
                <a:ln w="0"/>
                <a:effectLst>
                  <a:outerShdw blurRad="38100" dist="19050" dir="2700000" algn="tl" rotWithShape="0">
                    <a:schemeClr val="dk1">
                      <a:alpha val="40000"/>
                    </a:schemeClr>
                  </a:outerShdw>
                </a:effectLst>
              </a:rPr>
              <a:t>sum = -5</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0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0 y sum se “reinicia“</a:t>
            </a:r>
          </a:p>
        </p:txBody>
      </p:sp>
      <mc:AlternateContent xmlns:mc="http://schemas.openxmlformats.org/markup-compatibility/2006" xmlns:a14="http://schemas.microsoft.com/office/drawing/2010/main">
        <mc:Choice Requires="a14">
          <p:graphicFrame>
            <p:nvGraphicFramePr>
              <p:cNvPr id="8" name="Tabla 7">
                <a:extLst>
                  <a:ext uri="{FF2B5EF4-FFF2-40B4-BE49-F238E27FC236}">
                    <a16:creationId xmlns:a16="http://schemas.microsoft.com/office/drawing/2014/main" id="{B51C128E-B748-4876-9D04-C95FB40C406B}"/>
                  </a:ext>
                </a:extLst>
              </p:cNvPr>
              <p:cNvGraphicFramePr>
                <a:graphicFrameLocks noGrp="1"/>
              </p:cNvGraphicFramePr>
              <p:nvPr>
                <p:extLst>
                  <p:ext uri="{D42A27DB-BD31-4B8C-83A1-F6EECF244321}">
                    <p14:modId xmlns:p14="http://schemas.microsoft.com/office/powerpoint/2010/main" val="3180921013"/>
                  </p:ext>
                </p:extLst>
              </p:nvPr>
            </p:nvGraphicFramePr>
            <p:xfrm>
              <a:off x="1632103" y="3911604"/>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dirty="0"/>
                            <a:t>-2</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extLst>
                      <a:ext uri="{0D108BD9-81ED-4DB2-BD59-A6C34878D82A}">
                        <a16:rowId xmlns:a16="http://schemas.microsoft.com/office/drawing/2014/main" val="2604052574"/>
                      </a:ext>
                    </a:extLst>
                  </a:tr>
                  <a:tr h="370840">
                    <a:tc>
                      <a:txBody>
                        <a:bodyPr/>
                        <a:lstStyle/>
                        <a:p>
                          <a:pPr algn="ctr"/>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8" name="Tabla 7">
                <a:extLst>
                  <a:ext uri="{FF2B5EF4-FFF2-40B4-BE49-F238E27FC236}">
                    <a16:creationId xmlns:a16="http://schemas.microsoft.com/office/drawing/2014/main" id="{B51C128E-B748-4876-9D04-C95FB40C406B}"/>
                  </a:ext>
                </a:extLst>
              </p:cNvPr>
              <p:cNvGraphicFramePr>
                <a:graphicFrameLocks noGrp="1"/>
              </p:cNvGraphicFramePr>
              <p:nvPr>
                <p:extLst>
                  <p:ext uri="{D42A27DB-BD31-4B8C-83A1-F6EECF244321}">
                    <p14:modId xmlns:p14="http://schemas.microsoft.com/office/powerpoint/2010/main" val="3180921013"/>
                  </p:ext>
                </p:extLst>
              </p:nvPr>
            </p:nvGraphicFramePr>
            <p:xfrm>
              <a:off x="1632103" y="3911604"/>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a:t>-2</a:t>
                          </a:r>
                          <a:endParaRPr lang="en-US"/>
                        </a:p>
                      </a:txBody>
                      <a:tcPr/>
                    </a:tc>
                    <a:tc>
                      <a:txBody>
                        <a:bodyPr/>
                        <a:lstStyle/>
                        <a:p>
                          <a:pPr algn="ctr"/>
                          <a:r>
                            <a:rPr lang="es-MX"/>
                            <a:t>-5</a:t>
                          </a:r>
                          <a:endParaRPr lang="en-US"/>
                        </a:p>
                      </a:txBody>
                      <a:tcPr/>
                    </a:tc>
                    <a:tc>
                      <a:txBody>
                        <a:bodyPr/>
                        <a:lstStyle/>
                        <a:p>
                          <a:pPr algn="ctr"/>
                          <a:r>
                            <a:rPr lang="es-MX"/>
                            <a:t>6</a:t>
                          </a:r>
                          <a:endParaRPr lang="en-US"/>
                        </a:p>
                      </a:txBody>
                      <a:tcPr/>
                    </a:tc>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tc>
                      <a:txBody>
                        <a:bodyPr/>
                        <a:lstStyle/>
                        <a:p>
                          <a:pPr algn="ctr"/>
                          <a:r>
                            <a:rPr lang="es-MX"/>
                            <a:t>5</a:t>
                          </a:r>
                          <a:endParaRPr lang="en-US"/>
                        </a:p>
                      </a:txBody>
                      <a:tcPr/>
                    </a:tc>
                    <a:tc>
                      <a:txBody>
                        <a:bodyPr/>
                        <a:lstStyle/>
                        <a:p>
                          <a:pPr algn="ctr"/>
                          <a:r>
                            <a:rPr lang="es-MX"/>
                            <a:t>-6</a:t>
                          </a:r>
                          <a:endParaRPr lang="en-US"/>
                        </a:p>
                      </a:txBody>
                      <a:tcPr/>
                    </a:tc>
                    <a:extLst>
                      <a:ext uri="{0D108BD9-81ED-4DB2-BD59-A6C34878D82A}">
                        <a16:rowId xmlns:a16="http://schemas.microsoft.com/office/drawing/2014/main" val="2604052574"/>
                      </a:ext>
                    </a:extLst>
                  </a:tr>
                  <a:tr h="640080">
                    <a:tc>
                      <a:txBody>
                        <a:bodyPr/>
                        <a:lstStyle/>
                        <a:p>
                          <a:pPr algn="ctr"/>
                          <a:endParaRPr lang="en-US"/>
                        </a:p>
                      </a:txBody>
                      <a:tcPr/>
                    </a:tc>
                    <a:tc>
                      <a:txBody>
                        <a:bodyPr/>
                        <a:lstStyle/>
                        <a:p>
                          <a:pPr algn="ctr"/>
                          <a:endParaRPr lang="en-US"/>
                        </a:p>
                      </a:txBody>
                      <a:tcPr/>
                    </a:tc>
                    <a:tc>
                      <a:txBody>
                        <a:bodyPr/>
                        <a:lstStyle/>
                        <a:p>
                          <a:endParaRPr lang="es-MX"/>
                        </a:p>
                      </a:txBody>
                      <a:tcPr>
                        <a:blipFill>
                          <a:blip r:embed="rId3"/>
                          <a:stretch>
                            <a:fillRect l="-200599" t="-62264" r="-501796" b="-14151"/>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61146007"/>
                      </a:ext>
                    </a:extLst>
                  </a:tr>
                </a:tbl>
              </a:graphicData>
            </a:graphic>
          </p:graphicFrame>
        </mc:Fallback>
      </mc:AlternateContent>
      <p:sp>
        <p:nvSpPr>
          <p:cNvPr id="9" name="Rectángulo 8">
            <a:extLst>
              <a:ext uri="{FF2B5EF4-FFF2-40B4-BE49-F238E27FC236}">
                <a16:creationId xmlns:a16="http://schemas.microsoft.com/office/drawing/2014/main" id="{30FC2F26-BF73-4DDB-8DD2-8D1DCB35C6B4}"/>
              </a:ext>
            </a:extLst>
          </p:cNvPr>
          <p:cNvSpPr/>
          <p:nvPr/>
        </p:nvSpPr>
        <p:spPr>
          <a:xfrm>
            <a:off x="251713" y="5160354"/>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0 </a:t>
            </a:r>
          </a:p>
          <a:p>
            <a:pPr algn="just"/>
            <a:r>
              <a:rPr lang="es-MX" sz="2400" dirty="0">
                <a:ln w="0"/>
                <a:effectLst>
                  <a:outerShdw blurRad="38100" dist="19050" dir="2700000" algn="tl" rotWithShape="0">
                    <a:schemeClr val="dk1">
                      <a:alpha val="40000"/>
                    </a:schemeClr>
                  </a:outerShdw>
                </a:effectLst>
              </a:rPr>
              <a:t>sum = 6</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6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6</a:t>
            </a:r>
          </a:p>
        </p:txBody>
      </p:sp>
    </p:spTree>
    <p:extLst>
      <p:ext uri="{BB962C8B-B14F-4D97-AF65-F5344CB8AC3E}">
        <p14:creationId xmlns:p14="http://schemas.microsoft.com/office/powerpoint/2010/main" val="3054821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951909779"/>
                  </p:ext>
                </p:extLst>
              </p:nvPr>
            </p:nvGraphicFramePr>
            <p:xfrm>
              <a:off x="1632103" y="1573667"/>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dirty="0"/>
                            <a:t>-2</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extLst>
                      <a:ext uri="{0D108BD9-81ED-4DB2-BD59-A6C34878D82A}">
                        <a16:rowId xmlns:a16="http://schemas.microsoft.com/office/drawing/2014/main" val="260405257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951909779"/>
                  </p:ext>
                </p:extLst>
              </p:nvPr>
            </p:nvGraphicFramePr>
            <p:xfrm>
              <a:off x="1632103" y="1573667"/>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a:t>-2</a:t>
                          </a:r>
                          <a:endParaRPr lang="en-US"/>
                        </a:p>
                      </a:txBody>
                      <a:tcPr/>
                    </a:tc>
                    <a:tc>
                      <a:txBody>
                        <a:bodyPr/>
                        <a:lstStyle/>
                        <a:p>
                          <a:pPr algn="ctr"/>
                          <a:r>
                            <a:rPr lang="es-MX"/>
                            <a:t>-5</a:t>
                          </a:r>
                          <a:endParaRPr lang="en-US"/>
                        </a:p>
                      </a:txBody>
                      <a:tcPr/>
                    </a:tc>
                    <a:tc>
                      <a:txBody>
                        <a:bodyPr/>
                        <a:lstStyle/>
                        <a:p>
                          <a:pPr algn="ctr"/>
                          <a:r>
                            <a:rPr lang="es-MX"/>
                            <a:t>6</a:t>
                          </a:r>
                          <a:endParaRPr lang="en-US"/>
                        </a:p>
                      </a:txBody>
                      <a:tcPr/>
                    </a:tc>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tc>
                      <a:txBody>
                        <a:bodyPr/>
                        <a:lstStyle/>
                        <a:p>
                          <a:pPr algn="ctr"/>
                          <a:r>
                            <a:rPr lang="es-MX"/>
                            <a:t>5</a:t>
                          </a:r>
                          <a:endParaRPr lang="en-US"/>
                        </a:p>
                      </a:txBody>
                      <a:tcPr/>
                    </a:tc>
                    <a:tc>
                      <a:txBody>
                        <a:bodyPr/>
                        <a:lstStyle/>
                        <a:p>
                          <a:pPr algn="ctr"/>
                          <a:r>
                            <a:rPr lang="es-MX"/>
                            <a:t>-6</a:t>
                          </a:r>
                          <a:endParaRPr lang="en-US"/>
                        </a:p>
                      </a:txBody>
                      <a:tcPr/>
                    </a:tc>
                    <a:extLst>
                      <a:ext uri="{0D108BD9-81ED-4DB2-BD59-A6C34878D82A}">
                        <a16:rowId xmlns:a16="http://schemas.microsoft.com/office/drawing/2014/main" val="2604052574"/>
                      </a:ext>
                    </a:extLst>
                  </a:tr>
                  <a:tr h="64008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endParaRPr lang="es-MX"/>
                        </a:p>
                      </a:txBody>
                      <a:tcPr>
                        <a:blipFill>
                          <a:blip r:embed="rId2"/>
                          <a:stretch>
                            <a:fillRect l="-300599" t="-62857" r="-401796" b="-15238"/>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61146007"/>
                      </a:ext>
                    </a:extLst>
                  </a:tr>
                </a:tbl>
              </a:graphicData>
            </a:graphic>
          </p:graphicFrame>
        </mc:Fallback>
      </mc:AlternateContent>
      <p:sp>
        <p:nvSpPr>
          <p:cNvPr id="11" name="Rectángulo 10">
            <a:extLst>
              <a:ext uri="{FF2B5EF4-FFF2-40B4-BE49-F238E27FC236}">
                <a16:creationId xmlns:a16="http://schemas.microsoft.com/office/drawing/2014/main" id="{5FE6A303-5865-47AC-ABC5-F49DDC9B51F1}"/>
              </a:ext>
            </a:extLst>
          </p:cNvPr>
          <p:cNvSpPr/>
          <p:nvPr/>
        </p:nvSpPr>
        <p:spPr>
          <a:xfrm>
            <a:off x="343153" y="2647931"/>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6 </a:t>
            </a:r>
          </a:p>
          <a:p>
            <a:pPr algn="just"/>
            <a:r>
              <a:rPr lang="es-MX" sz="2400" dirty="0">
                <a:ln w="0"/>
                <a:effectLst>
                  <a:outerShdw blurRad="38100" dist="19050" dir="2700000" algn="tl" rotWithShape="0">
                    <a:schemeClr val="dk1">
                      <a:alpha val="40000"/>
                    </a:schemeClr>
                  </a:outerShdw>
                </a:effectLst>
              </a:rPr>
              <a:t>sum = 4</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6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6</a:t>
            </a:r>
          </a:p>
        </p:txBody>
      </p:sp>
      <mc:AlternateContent xmlns:mc="http://schemas.openxmlformats.org/markup-compatibility/2006" xmlns:a14="http://schemas.microsoft.com/office/drawing/2010/main">
        <mc:Choice Requires="a14">
          <p:graphicFrame>
            <p:nvGraphicFramePr>
              <p:cNvPr id="8" name="Tabla 7">
                <a:extLst>
                  <a:ext uri="{FF2B5EF4-FFF2-40B4-BE49-F238E27FC236}">
                    <a16:creationId xmlns:a16="http://schemas.microsoft.com/office/drawing/2014/main" id="{B51C128E-B748-4876-9D04-C95FB40C406B}"/>
                  </a:ext>
                </a:extLst>
              </p:cNvPr>
              <p:cNvGraphicFramePr>
                <a:graphicFrameLocks noGrp="1"/>
              </p:cNvGraphicFramePr>
              <p:nvPr>
                <p:extLst>
                  <p:ext uri="{D42A27DB-BD31-4B8C-83A1-F6EECF244321}">
                    <p14:modId xmlns:p14="http://schemas.microsoft.com/office/powerpoint/2010/main" val="980003618"/>
                  </p:ext>
                </p:extLst>
              </p:nvPr>
            </p:nvGraphicFramePr>
            <p:xfrm>
              <a:off x="1632103" y="3911604"/>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dirty="0"/>
                            <a:t>-2</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extLst>
                      <a:ext uri="{0D108BD9-81ED-4DB2-BD59-A6C34878D82A}">
                        <a16:rowId xmlns:a16="http://schemas.microsoft.com/office/drawing/2014/main" val="260405257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8" name="Tabla 7">
                <a:extLst>
                  <a:ext uri="{FF2B5EF4-FFF2-40B4-BE49-F238E27FC236}">
                    <a16:creationId xmlns:a16="http://schemas.microsoft.com/office/drawing/2014/main" id="{B51C128E-B748-4876-9D04-C95FB40C406B}"/>
                  </a:ext>
                </a:extLst>
              </p:cNvPr>
              <p:cNvGraphicFramePr>
                <a:graphicFrameLocks noGrp="1"/>
              </p:cNvGraphicFramePr>
              <p:nvPr>
                <p:extLst>
                  <p:ext uri="{D42A27DB-BD31-4B8C-83A1-F6EECF244321}">
                    <p14:modId xmlns:p14="http://schemas.microsoft.com/office/powerpoint/2010/main" val="980003618"/>
                  </p:ext>
                </p:extLst>
              </p:nvPr>
            </p:nvGraphicFramePr>
            <p:xfrm>
              <a:off x="1632103" y="3911604"/>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a:t>-2</a:t>
                          </a:r>
                          <a:endParaRPr lang="en-US"/>
                        </a:p>
                      </a:txBody>
                      <a:tcPr/>
                    </a:tc>
                    <a:tc>
                      <a:txBody>
                        <a:bodyPr/>
                        <a:lstStyle/>
                        <a:p>
                          <a:pPr algn="ctr"/>
                          <a:r>
                            <a:rPr lang="es-MX"/>
                            <a:t>-5</a:t>
                          </a:r>
                          <a:endParaRPr lang="en-US"/>
                        </a:p>
                      </a:txBody>
                      <a:tcPr/>
                    </a:tc>
                    <a:tc>
                      <a:txBody>
                        <a:bodyPr/>
                        <a:lstStyle/>
                        <a:p>
                          <a:pPr algn="ctr"/>
                          <a:r>
                            <a:rPr lang="es-MX"/>
                            <a:t>6</a:t>
                          </a:r>
                          <a:endParaRPr lang="en-US"/>
                        </a:p>
                      </a:txBody>
                      <a:tcPr/>
                    </a:tc>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tc>
                      <a:txBody>
                        <a:bodyPr/>
                        <a:lstStyle/>
                        <a:p>
                          <a:pPr algn="ctr"/>
                          <a:r>
                            <a:rPr lang="es-MX"/>
                            <a:t>5</a:t>
                          </a:r>
                          <a:endParaRPr lang="en-US"/>
                        </a:p>
                      </a:txBody>
                      <a:tcPr/>
                    </a:tc>
                    <a:tc>
                      <a:txBody>
                        <a:bodyPr/>
                        <a:lstStyle/>
                        <a:p>
                          <a:pPr algn="ctr"/>
                          <a:r>
                            <a:rPr lang="es-MX"/>
                            <a:t>-6</a:t>
                          </a:r>
                          <a:endParaRPr lang="en-US"/>
                        </a:p>
                      </a:txBody>
                      <a:tcPr/>
                    </a:tc>
                    <a:extLst>
                      <a:ext uri="{0D108BD9-81ED-4DB2-BD59-A6C34878D82A}">
                        <a16:rowId xmlns:a16="http://schemas.microsoft.com/office/drawing/2014/main" val="2604052574"/>
                      </a:ext>
                    </a:extLst>
                  </a:tr>
                  <a:tr h="64008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endParaRPr lang="es-MX"/>
                        </a:p>
                      </a:txBody>
                      <a:tcPr>
                        <a:blipFill>
                          <a:blip r:embed="rId3"/>
                          <a:stretch>
                            <a:fillRect l="-403012" t="-62264" r="-304217" b="-14151"/>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61146007"/>
                      </a:ext>
                    </a:extLst>
                  </a:tr>
                </a:tbl>
              </a:graphicData>
            </a:graphic>
          </p:graphicFrame>
        </mc:Fallback>
      </mc:AlternateContent>
      <p:sp>
        <p:nvSpPr>
          <p:cNvPr id="9" name="Rectángulo 8">
            <a:extLst>
              <a:ext uri="{FF2B5EF4-FFF2-40B4-BE49-F238E27FC236}">
                <a16:creationId xmlns:a16="http://schemas.microsoft.com/office/drawing/2014/main" id="{30FC2F26-BF73-4DDB-8DD2-8D1DCB35C6B4}"/>
              </a:ext>
            </a:extLst>
          </p:cNvPr>
          <p:cNvSpPr/>
          <p:nvPr/>
        </p:nvSpPr>
        <p:spPr>
          <a:xfrm>
            <a:off x="251713" y="5160354"/>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6 </a:t>
            </a:r>
          </a:p>
          <a:p>
            <a:pPr algn="just"/>
            <a:r>
              <a:rPr lang="es-MX" sz="2400" dirty="0">
                <a:ln w="0"/>
                <a:effectLst>
                  <a:outerShdw blurRad="38100" dist="19050" dir="2700000" algn="tl" rotWithShape="0">
                    <a:schemeClr val="dk1">
                      <a:alpha val="40000"/>
                    </a:schemeClr>
                  </a:outerShdw>
                </a:effectLst>
              </a:rPr>
              <a:t>sum = 1</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6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6</a:t>
            </a:r>
          </a:p>
        </p:txBody>
      </p:sp>
    </p:spTree>
    <p:extLst>
      <p:ext uri="{BB962C8B-B14F-4D97-AF65-F5344CB8AC3E}">
        <p14:creationId xmlns:p14="http://schemas.microsoft.com/office/powerpoint/2010/main" val="503471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270956788"/>
                  </p:ext>
                </p:extLst>
              </p:nvPr>
            </p:nvGraphicFramePr>
            <p:xfrm>
              <a:off x="1632103" y="1573667"/>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dirty="0"/>
                            <a:t>-2</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extLst>
                      <a:ext uri="{0D108BD9-81ED-4DB2-BD59-A6C34878D82A}">
                        <a16:rowId xmlns:a16="http://schemas.microsoft.com/office/drawing/2014/main" val="260405257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270956788"/>
                  </p:ext>
                </p:extLst>
              </p:nvPr>
            </p:nvGraphicFramePr>
            <p:xfrm>
              <a:off x="1632103" y="1573667"/>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a:t>-2</a:t>
                          </a:r>
                          <a:endParaRPr lang="en-US"/>
                        </a:p>
                      </a:txBody>
                      <a:tcPr/>
                    </a:tc>
                    <a:tc>
                      <a:txBody>
                        <a:bodyPr/>
                        <a:lstStyle/>
                        <a:p>
                          <a:pPr algn="ctr"/>
                          <a:r>
                            <a:rPr lang="es-MX"/>
                            <a:t>-5</a:t>
                          </a:r>
                          <a:endParaRPr lang="en-US"/>
                        </a:p>
                      </a:txBody>
                      <a:tcPr/>
                    </a:tc>
                    <a:tc>
                      <a:txBody>
                        <a:bodyPr/>
                        <a:lstStyle/>
                        <a:p>
                          <a:pPr algn="ctr"/>
                          <a:r>
                            <a:rPr lang="es-MX"/>
                            <a:t>6</a:t>
                          </a:r>
                          <a:endParaRPr lang="en-US"/>
                        </a:p>
                      </a:txBody>
                      <a:tcPr/>
                    </a:tc>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tc>
                      <a:txBody>
                        <a:bodyPr/>
                        <a:lstStyle/>
                        <a:p>
                          <a:pPr algn="ctr"/>
                          <a:r>
                            <a:rPr lang="es-MX"/>
                            <a:t>5</a:t>
                          </a:r>
                          <a:endParaRPr lang="en-US"/>
                        </a:p>
                      </a:txBody>
                      <a:tcPr/>
                    </a:tc>
                    <a:tc>
                      <a:txBody>
                        <a:bodyPr/>
                        <a:lstStyle/>
                        <a:p>
                          <a:pPr algn="ctr"/>
                          <a:r>
                            <a:rPr lang="es-MX"/>
                            <a:t>-6</a:t>
                          </a:r>
                          <a:endParaRPr lang="en-US"/>
                        </a:p>
                      </a:txBody>
                      <a:tcPr/>
                    </a:tc>
                    <a:extLst>
                      <a:ext uri="{0D108BD9-81ED-4DB2-BD59-A6C34878D82A}">
                        <a16:rowId xmlns:a16="http://schemas.microsoft.com/office/drawing/2014/main" val="2604052574"/>
                      </a:ext>
                    </a:extLst>
                  </a:tr>
                  <a:tr h="64008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endParaRPr lang="es-MX"/>
                        </a:p>
                      </a:txBody>
                      <a:tcPr>
                        <a:blipFill>
                          <a:blip r:embed="rId2"/>
                          <a:stretch>
                            <a:fillRect l="-500000" t="-62857" r="-202395" b="-15238"/>
                          </a:stretch>
                        </a:blipFill>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61146007"/>
                      </a:ext>
                    </a:extLst>
                  </a:tr>
                </a:tbl>
              </a:graphicData>
            </a:graphic>
          </p:graphicFrame>
        </mc:Fallback>
      </mc:AlternateContent>
      <p:sp>
        <p:nvSpPr>
          <p:cNvPr id="11" name="Rectángulo 10">
            <a:extLst>
              <a:ext uri="{FF2B5EF4-FFF2-40B4-BE49-F238E27FC236}">
                <a16:creationId xmlns:a16="http://schemas.microsoft.com/office/drawing/2014/main" id="{5FE6A303-5865-47AC-ABC5-F49DDC9B51F1}"/>
              </a:ext>
            </a:extLst>
          </p:cNvPr>
          <p:cNvSpPr/>
          <p:nvPr/>
        </p:nvSpPr>
        <p:spPr>
          <a:xfrm>
            <a:off x="343153" y="2647931"/>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6 </a:t>
            </a:r>
          </a:p>
          <a:p>
            <a:pPr algn="just"/>
            <a:r>
              <a:rPr lang="es-MX" sz="2400" dirty="0">
                <a:ln w="0"/>
                <a:effectLst>
                  <a:outerShdw blurRad="38100" dist="19050" dir="2700000" algn="tl" rotWithShape="0">
                    <a:schemeClr val="dk1">
                      <a:alpha val="40000"/>
                    </a:schemeClr>
                  </a:outerShdw>
                </a:effectLst>
              </a:rPr>
              <a:t>sum = 2</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6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6</a:t>
            </a:r>
          </a:p>
        </p:txBody>
      </p:sp>
      <mc:AlternateContent xmlns:mc="http://schemas.openxmlformats.org/markup-compatibility/2006" xmlns:a14="http://schemas.microsoft.com/office/drawing/2010/main">
        <mc:Choice Requires="a14">
          <p:graphicFrame>
            <p:nvGraphicFramePr>
              <p:cNvPr id="8" name="Tabla 7">
                <a:extLst>
                  <a:ext uri="{FF2B5EF4-FFF2-40B4-BE49-F238E27FC236}">
                    <a16:creationId xmlns:a16="http://schemas.microsoft.com/office/drawing/2014/main" id="{B51C128E-B748-4876-9D04-C95FB40C406B}"/>
                  </a:ext>
                </a:extLst>
              </p:cNvPr>
              <p:cNvGraphicFramePr>
                <a:graphicFrameLocks noGrp="1"/>
              </p:cNvGraphicFramePr>
              <p:nvPr>
                <p:extLst>
                  <p:ext uri="{D42A27DB-BD31-4B8C-83A1-F6EECF244321}">
                    <p14:modId xmlns:p14="http://schemas.microsoft.com/office/powerpoint/2010/main" val="252698559"/>
                  </p:ext>
                </p:extLst>
              </p:nvPr>
            </p:nvGraphicFramePr>
            <p:xfrm>
              <a:off x="1632103" y="3911604"/>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dirty="0"/>
                            <a:t>-2</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extLst>
                      <a:ext uri="{0D108BD9-81ED-4DB2-BD59-A6C34878D82A}">
                        <a16:rowId xmlns:a16="http://schemas.microsoft.com/office/drawing/2014/main" val="260405257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8" name="Tabla 7">
                <a:extLst>
                  <a:ext uri="{FF2B5EF4-FFF2-40B4-BE49-F238E27FC236}">
                    <a16:creationId xmlns:a16="http://schemas.microsoft.com/office/drawing/2014/main" id="{B51C128E-B748-4876-9D04-C95FB40C406B}"/>
                  </a:ext>
                </a:extLst>
              </p:cNvPr>
              <p:cNvGraphicFramePr>
                <a:graphicFrameLocks noGrp="1"/>
              </p:cNvGraphicFramePr>
              <p:nvPr>
                <p:extLst>
                  <p:ext uri="{D42A27DB-BD31-4B8C-83A1-F6EECF244321}">
                    <p14:modId xmlns:p14="http://schemas.microsoft.com/office/powerpoint/2010/main" val="252698559"/>
                  </p:ext>
                </p:extLst>
              </p:nvPr>
            </p:nvGraphicFramePr>
            <p:xfrm>
              <a:off x="1632103" y="3911604"/>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a:t>-2</a:t>
                          </a:r>
                          <a:endParaRPr lang="en-US"/>
                        </a:p>
                      </a:txBody>
                      <a:tcPr/>
                    </a:tc>
                    <a:tc>
                      <a:txBody>
                        <a:bodyPr/>
                        <a:lstStyle/>
                        <a:p>
                          <a:pPr algn="ctr"/>
                          <a:r>
                            <a:rPr lang="es-MX"/>
                            <a:t>-5</a:t>
                          </a:r>
                          <a:endParaRPr lang="en-US"/>
                        </a:p>
                      </a:txBody>
                      <a:tcPr/>
                    </a:tc>
                    <a:tc>
                      <a:txBody>
                        <a:bodyPr/>
                        <a:lstStyle/>
                        <a:p>
                          <a:pPr algn="ctr"/>
                          <a:r>
                            <a:rPr lang="es-MX"/>
                            <a:t>6</a:t>
                          </a:r>
                          <a:endParaRPr lang="en-US"/>
                        </a:p>
                      </a:txBody>
                      <a:tcPr/>
                    </a:tc>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tc>
                      <a:txBody>
                        <a:bodyPr/>
                        <a:lstStyle/>
                        <a:p>
                          <a:pPr algn="ctr"/>
                          <a:r>
                            <a:rPr lang="es-MX"/>
                            <a:t>5</a:t>
                          </a:r>
                          <a:endParaRPr lang="en-US"/>
                        </a:p>
                      </a:txBody>
                      <a:tcPr/>
                    </a:tc>
                    <a:tc>
                      <a:txBody>
                        <a:bodyPr/>
                        <a:lstStyle/>
                        <a:p>
                          <a:pPr algn="ctr"/>
                          <a:r>
                            <a:rPr lang="es-MX"/>
                            <a:t>-6</a:t>
                          </a:r>
                          <a:endParaRPr lang="en-US"/>
                        </a:p>
                      </a:txBody>
                      <a:tcPr/>
                    </a:tc>
                    <a:extLst>
                      <a:ext uri="{0D108BD9-81ED-4DB2-BD59-A6C34878D82A}">
                        <a16:rowId xmlns:a16="http://schemas.microsoft.com/office/drawing/2014/main" val="2604052574"/>
                      </a:ext>
                    </a:extLst>
                  </a:tr>
                  <a:tr h="64008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endParaRPr lang="es-MX"/>
                        </a:p>
                      </a:txBody>
                      <a:tcPr>
                        <a:blipFill>
                          <a:blip r:embed="rId3"/>
                          <a:stretch>
                            <a:fillRect l="-600000" t="-62264" r="-102395" b="-14151"/>
                          </a:stretch>
                        </a:blipFill>
                      </a:tcPr>
                    </a:tc>
                    <a:tc>
                      <a:txBody>
                        <a:bodyPr/>
                        <a:lstStyle/>
                        <a:p>
                          <a:pPr algn="ctr"/>
                          <a:endParaRPr lang="en-US"/>
                        </a:p>
                      </a:txBody>
                      <a:tcPr/>
                    </a:tc>
                    <a:extLst>
                      <a:ext uri="{0D108BD9-81ED-4DB2-BD59-A6C34878D82A}">
                        <a16:rowId xmlns:a16="http://schemas.microsoft.com/office/drawing/2014/main" val="961146007"/>
                      </a:ext>
                    </a:extLst>
                  </a:tr>
                </a:tbl>
              </a:graphicData>
            </a:graphic>
          </p:graphicFrame>
        </mc:Fallback>
      </mc:AlternateContent>
      <p:sp>
        <p:nvSpPr>
          <p:cNvPr id="9" name="Rectángulo 8">
            <a:extLst>
              <a:ext uri="{FF2B5EF4-FFF2-40B4-BE49-F238E27FC236}">
                <a16:creationId xmlns:a16="http://schemas.microsoft.com/office/drawing/2014/main" id="{30FC2F26-BF73-4DDB-8DD2-8D1DCB35C6B4}"/>
              </a:ext>
            </a:extLst>
          </p:cNvPr>
          <p:cNvSpPr/>
          <p:nvPr/>
        </p:nvSpPr>
        <p:spPr>
          <a:xfrm>
            <a:off x="251713" y="5160354"/>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6 </a:t>
            </a:r>
          </a:p>
          <a:p>
            <a:pPr algn="just"/>
            <a:r>
              <a:rPr lang="es-MX" sz="2400" dirty="0">
                <a:ln w="0"/>
                <a:effectLst>
                  <a:outerShdw blurRad="38100" dist="19050" dir="2700000" algn="tl" rotWithShape="0">
                    <a:schemeClr val="dk1">
                      <a:alpha val="40000"/>
                    </a:schemeClr>
                  </a:outerShdw>
                </a:effectLst>
              </a:rPr>
              <a:t>sum = 7</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7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7</a:t>
            </a:r>
          </a:p>
        </p:txBody>
      </p:sp>
    </p:spTree>
    <p:extLst>
      <p:ext uri="{BB962C8B-B14F-4D97-AF65-F5344CB8AC3E}">
        <p14:creationId xmlns:p14="http://schemas.microsoft.com/office/powerpoint/2010/main" val="1553333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Ejemplo</a:t>
            </a:r>
            <a:endParaRPr lang="en-US" b="1" dirty="0"/>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2576423798"/>
                  </p:ext>
                </p:extLst>
              </p:nvPr>
            </p:nvGraphicFramePr>
            <p:xfrm>
              <a:off x="1632103" y="1573667"/>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dirty="0"/>
                            <a:t>-2</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tc>
                      <a:txBody>
                        <a:bodyPr/>
                        <a:lstStyle/>
                        <a:p>
                          <a:pPr algn="ctr"/>
                          <a:r>
                            <a:rPr lang="es-MX" dirty="0"/>
                            <a:t>5</a:t>
                          </a:r>
                          <a:endParaRPr lang="en-US" dirty="0"/>
                        </a:p>
                      </a:txBody>
                      <a:tcPr/>
                    </a:tc>
                    <a:tc>
                      <a:txBody>
                        <a:bodyPr/>
                        <a:lstStyle/>
                        <a:p>
                          <a:pPr algn="ctr"/>
                          <a:r>
                            <a:rPr lang="es-MX" dirty="0"/>
                            <a:t>-6</a:t>
                          </a:r>
                          <a:endParaRPr lang="en-US" dirty="0"/>
                        </a:p>
                      </a:txBody>
                      <a:tcPr/>
                    </a:tc>
                    <a:extLst>
                      <a:ext uri="{0D108BD9-81ED-4DB2-BD59-A6C34878D82A}">
                        <a16:rowId xmlns:a16="http://schemas.microsoft.com/office/drawing/2014/main" val="2604052574"/>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extLst>
                      <a:ext uri="{0D108BD9-81ED-4DB2-BD59-A6C34878D82A}">
                        <a16:rowId xmlns:a16="http://schemas.microsoft.com/office/drawing/2014/main" val="961146007"/>
                      </a:ext>
                    </a:extLst>
                  </a:tr>
                </a:tbl>
              </a:graphicData>
            </a:graphic>
          </p:graphicFrame>
        </mc:Choice>
        <mc:Fallback xmlns="">
          <p:graphicFrame>
            <p:nvGraphicFramePr>
              <p:cNvPr id="3" name="Tabla 2">
                <a:extLst>
                  <a:ext uri="{FF2B5EF4-FFF2-40B4-BE49-F238E27FC236}">
                    <a16:creationId xmlns:a16="http://schemas.microsoft.com/office/drawing/2014/main" id="{EC6F8715-6AFB-4BF5-9F2E-CF47BDF4CB94}"/>
                  </a:ext>
                </a:extLst>
              </p:cNvPr>
              <p:cNvGraphicFramePr>
                <a:graphicFrameLocks noGrp="1"/>
              </p:cNvGraphicFramePr>
              <p:nvPr>
                <p:extLst>
                  <p:ext uri="{D42A27DB-BD31-4B8C-83A1-F6EECF244321}">
                    <p14:modId xmlns:p14="http://schemas.microsoft.com/office/powerpoint/2010/main" val="2576423798"/>
                  </p:ext>
                </p:extLst>
              </p:nvPr>
            </p:nvGraphicFramePr>
            <p:xfrm>
              <a:off x="1632103" y="1573667"/>
              <a:ext cx="812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638459860"/>
                        </a:ext>
                      </a:extLst>
                    </a:gridCol>
                    <a:gridCol w="1016000">
                      <a:extLst>
                        <a:ext uri="{9D8B030D-6E8A-4147-A177-3AD203B41FA5}">
                          <a16:colId xmlns:a16="http://schemas.microsoft.com/office/drawing/2014/main" val="3713745766"/>
                        </a:ext>
                      </a:extLst>
                    </a:gridCol>
                    <a:gridCol w="1016000">
                      <a:extLst>
                        <a:ext uri="{9D8B030D-6E8A-4147-A177-3AD203B41FA5}">
                          <a16:colId xmlns:a16="http://schemas.microsoft.com/office/drawing/2014/main" val="1047024408"/>
                        </a:ext>
                      </a:extLst>
                    </a:gridCol>
                    <a:gridCol w="1016000">
                      <a:extLst>
                        <a:ext uri="{9D8B030D-6E8A-4147-A177-3AD203B41FA5}">
                          <a16:colId xmlns:a16="http://schemas.microsoft.com/office/drawing/2014/main" val="2737255730"/>
                        </a:ext>
                      </a:extLst>
                    </a:gridCol>
                    <a:gridCol w="1016000">
                      <a:extLst>
                        <a:ext uri="{9D8B030D-6E8A-4147-A177-3AD203B41FA5}">
                          <a16:colId xmlns:a16="http://schemas.microsoft.com/office/drawing/2014/main" val="2441981625"/>
                        </a:ext>
                      </a:extLst>
                    </a:gridCol>
                    <a:gridCol w="1016000">
                      <a:extLst>
                        <a:ext uri="{9D8B030D-6E8A-4147-A177-3AD203B41FA5}">
                          <a16:colId xmlns:a16="http://schemas.microsoft.com/office/drawing/2014/main" val="1721136709"/>
                        </a:ext>
                      </a:extLst>
                    </a:gridCol>
                    <a:gridCol w="1016000">
                      <a:extLst>
                        <a:ext uri="{9D8B030D-6E8A-4147-A177-3AD203B41FA5}">
                          <a16:colId xmlns:a16="http://schemas.microsoft.com/office/drawing/2014/main" val="389698667"/>
                        </a:ext>
                      </a:extLst>
                    </a:gridCol>
                    <a:gridCol w="1016000">
                      <a:extLst>
                        <a:ext uri="{9D8B030D-6E8A-4147-A177-3AD203B41FA5}">
                          <a16:colId xmlns:a16="http://schemas.microsoft.com/office/drawing/2014/main" val="2994184816"/>
                        </a:ext>
                      </a:extLst>
                    </a:gridCol>
                  </a:tblGrid>
                  <a:tr h="370840">
                    <a:tc>
                      <a:txBody>
                        <a:bodyPr/>
                        <a:lstStyle/>
                        <a:p>
                          <a:pPr algn="ctr"/>
                          <a:r>
                            <a:rPr lang="es-MX"/>
                            <a:t>-2</a:t>
                          </a:r>
                          <a:endParaRPr lang="en-US"/>
                        </a:p>
                      </a:txBody>
                      <a:tcPr/>
                    </a:tc>
                    <a:tc>
                      <a:txBody>
                        <a:bodyPr/>
                        <a:lstStyle/>
                        <a:p>
                          <a:pPr algn="ctr"/>
                          <a:r>
                            <a:rPr lang="es-MX"/>
                            <a:t>-5</a:t>
                          </a:r>
                          <a:endParaRPr lang="en-US"/>
                        </a:p>
                      </a:txBody>
                      <a:tcPr/>
                    </a:tc>
                    <a:tc>
                      <a:txBody>
                        <a:bodyPr/>
                        <a:lstStyle/>
                        <a:p>
                          <a:pPr algn="ctr"/>
                          <a:r>
                            <a:rPr lang="es-MX"/>
                            <a:t>6</a:t>
                          </a:r>
                          <a:endParaRPr lang="en-US"/>
                        </a:p>
                      </a:txBody>
                      <a:tcPr/>
                    </a:tc>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tc>
                      <a:txBody>
                        <a:bodyPr/>
                        <a:lstStyle/>
                        <a:p>
                          <a:pPr algn="ctr"/>
                          <a:r>
                            <a:rPr lang="es-MX"/>
                            <a:t>5</a:t>
                          </a:r>
                          <a:endParaRPr lang="en-US"/>
                        </a:p>
                      </a:txBody>
                      <a:tcPr/>
                    </a:tc>
                    <a:tc>
                      <a:txBody>
                        <a:bodyPr/>
                        <a:lstStyle/>
                        <a:p>
                          <a:pPr algn="ctr"/>
                          <a:r>
                            <a:rPr lang="es-MX"/>
                            <a:t>-6</a:t>
                          </a:r>
                          <a:endParaRPr lang="en-US"/>
                        </a:p>
                      </a:txBody>
                      <a:tcPr/>
                    </a:tc>
                    <a:extLst>
                      <a:ext uri="{0D108BD9-81ED-4DB2-BD59-A6C34878D82A}">
                        <a16:rowId xmlns:a16="http://schemas.microsoft.com/office/drawing/2014/main" val="2604052574"/>
                      </a:ext>
                    </a:extLst>
                  </a:tr>
                  <a:tr h="64008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endParaRPr lang="es-MX"/>
                        </a:p>
                      </a:txBody>
                      <a:tcPr>
                        <a:blipFill>
                          <a:blip r:embed="rId2"/>
                          <a:stretch>
                            <a:fillRect l="-700000" t="-62857" r="-2395" b="-15238"/>
                          </a:stretch>
                        </a:blipFill>
                      </a:tcPr>
                    </a:tc>
                    <a:extLst>
                      <a:ext uri="{0D108BD9-81ED-4DB2-BD59-A6C34878D82A}">
                        <a16:rowId xmlns:a16="http://schemas.microsoft.com/office/drawing/2014/main" val="961146007"/>
                      </a:ext>
                    </a:extLst>
                  </a:tr>
                </a:tbl>
              </a:graphicData>
            </a:graphic>
          </p:graphicFrame>
        </mc:Fallback>
      </mc:AlternateContent>
      <p:sp>
        <p:nvSpPr>
          <p:cNvPr id="11" name="Rectángulo 10">
            <a:extLst>
              <a:ext uri="{FF2B5EF4-FFF2-40B4-BE49-F238E27FC236}">
                <a16:creationId xmlns:a16="http://schemas.microsoft.com/office/drawing/2014/main" id="{5FE6A303-5865-47AC-ABC5-F49DDC9B51F1}"/>
              </a:ext>
            </a:extLst>
          </p:cNvPr>
          <p:cNvSpPr/>
          <p:nvPr/>
        </p:nvSpPr>
        <p:spPr>
          <a:xfrm>
            <a:off x="343153" y="2647931"/>
            <a:ext cx="11505694" cy="1200329"/>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Ans = 7 </a:t>
            </a:r>
          </a:p>
          <a:p>
            <a:pPr algn="just"/>
            <a:r>
              <a:rPr lang="es-MX" sz="2400" dirty="0">
                <a:ln w="0"/>
                <a:effectLst>
                  <a:outerShdw blurRad="38100" dist="19050" dir="2700000" algn="tl" rotWithShape="0">
                    <a:schemeClr val="dk1">
                      <a:alpha val="40000"/>
                    </a:schemeClr>
                  </a:outerShdw>
                </a:effectLst>
              </a:rPr>
              <a:t>sum = 1</a:t>
            </a:r>
          </a:p>
          <a:p>
            <a:pPr algn="just"/>
            <a:r>
              <a:rPr lang="es-MX" sz="2400" b="0" cap="none" spc="0" dirty="0">
                <a:ln w="0"/>
                <a:solidFill>
                  <a:schemeClr val="tx1"/>
                </a:solidFill>
                <a:effectLst>
                  <a:outerShdw blurRad="38100" dist="19050" dir="2700000" algn="tl" rotWithShape="0">
                    <a:schemeClr val="dk1">
                      <a:alpha val="40000"/>
                    </a:schemeClr>
                  </a:outerShdw>
                </a:effectLst>
              </a:rPr>
              <a:t>El máximo entre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y sum es 7 por tanto </a:t>
            </a:r>
            <a:r>
              <a:rPr lang="es-MX" sz="2400" b="0" cap="none" spc="0" dirty="0" err="1">
                <a:ln w="0"/>
                <a:solidFill>
                  <a:schemeClr val="tx1"/>
                </a:solidFill>
                <a:effectLst>
                  <a:outerShdw blurRad="38100" dist="19050" dir="2700000" algn="tl" rotWithShape="0">
                    <a:schemeClr val="dk1">
                      <a:alpha val="40000"/>
                    </a:schemeClr>
                  </a:outerShdw>
                </a:effectLst>
              </a:rPr>
              <a:t>ans</a:t>
            </a:r>
            <a:r>
              <a:rPr lang="es-MX" sz="2400" b="0" cap="none" spc="0" dirty="0">
                <a:ln w="0"/>
                <a:solidFill>
                  <a:schemeClr val="tx1"/>
                </a:solidFill>
                <a:effectLst>
                  <a:outerShdw blurRad="38100" dist="19050" dir="2700000" algn="tl" rotWithShape="0">
                    <a:schemeClr val="dk1">
                      <a:alpha val="40000"/>
                    </a:schemeClr>
                  </a:outerShdw>
                </a:effectLst>
              </a:rPr>
              <a:t> = 7</a:t>
            </a:r>
          </a:p>
        </p:txBody>
      </p:sp>
    </p:spTree>
    <p:extLst>
      <p:ext uri="{BB962C8B-B14F-4D97-AF65-F5344CB8AC3E}">
        <p14:creationId xmlns:p14="http://schemas.microsoft.com/office/powerpoint/2010/main" val="677497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Conclusión</a:t>
            </a:r>
            <a:endParaRPr lang="en-US" b="1" dirty="0"/>
          </a:p>
        </p:txBody>
      </p:sp>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E406B005-2B74-427A-9E6A-D947EBA3416E}"/>
                  </a:ext>
                </a:extLst>
              </p:cNvPr>
              <p:cNvSpPr/>
              <p:nvPr/>
            </p:nvSpPr>
            <p:spPr>
              <a:xfrm>
                <a:off x="343153" y="1586044"/>
                <a:ext cx="4002424" cy="2308324"/>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Este algoritmo es el más eficiente de todos los previamente explicados, la complejidad es </a:t>
                </a:r>
                <a14:m>
                  <m:oMath xmlns:m="http://schemas.openxmlformats.org/officeDocument/2006/math">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𝑂</m:t>
                    </m:r>
                    <m:d>
                      <m:dPr>
                        <m:ctrlPr>
                          <a:rPr lang="es-MX" sz="2400" b="0" i="1" smtClean="0">
                            <a:ln w="0"/>
                            <a:effectLst>
                              <a:outerShdw blurRad="38100" dist="19050" dir="2700000" algn="tl" rotWithShape="0">
                                <a:schemeClr val="dk1">
                                  <a:alpha val="40000"/>
                                </a:schemeClr>
                              </a:outerShdw>
                            </a:effectLst>
                            <a:latin typeface="Cambria Math" panose="02040503050406030204" pitchFamily="18" charset="0"/>
                          </a:rPr>
                        </m:ctrlPr>
                      </m:dPr>
                      <m:e>
                        <m:r>
                          <a:rPr lang="es-MX" sz="2400" b="0" i="1" smtClean="0">
                            <a:ln w="0"/>
                            <a:effectLst>
                              <a:outerShdw blurRad="38100" dist="19050" dir="2700000" algn="tl" rotWithShape="0">
                                <a:schemeClr val="dk1">
                                  <a:alpha val="40000"/>
                                </a:schemeClr>
                              </a:outerShdw>
                            </a:effectLst>
                            <a:latin typeface="Cambria Math" panose="02040503050406030204" pitchFamily="18" charset="0"/>
                          </a:rPr>
                          <m:t>𝑛</m:t>
                        </m:r>
                      </m:e>
                    </m:d>
                  </m:oMath>
                </a14:m>
                <a:r>
                  <a:rPr lang="es-MX" sz="2400" dirty="0">
                    <a:ln w="0"/>
                    <a:effectLst>
                      <a:outerShdw blurRad="38100" dist="19050" dir="2700000" algn="tl" rotWithShape="0">
                        <a:schemeClr val="dk1">
                          <a:alpha val="40000"/>
                        </a:schemeClr>
                      </a:outerShdw>
                    </a:effectLst>
                  </a:rPr>
                  <a:t> </a:t>
                </a:r>
              </a:p>
              <a:p>
                <a:pPr algn="just"/>
                <a:endParaRPr lang="es-MX" sz="2400" dirty="0">
                  <a:ln w="0"/>
                  <a:effectLst>
                    <a:outerShdw blurRad="38100" dist="19050" dir="2700000" algn="tl" rotWithShape="0">
                      <a:schemeClr val="dk1">
                        <a:alpha val="40000"/>
                      </a:schemeClr>
                    </a:outerShdw>
                  </a:effectLst>
                </a:endParaRPr>
              </a:p>
              <a:p>
                <a:pPr algn="just"/>
                <a:r>
                  <a:rPr lang="es-MX" sz="2400" dirty="0">
                    <a:ln w="0"/>
                    <a:effectLst>
                      <a:outerShdw blurRad="38100" dist="19050" dir="2700000" algn="tl" rotWithShape="0">
                        <a:schemeClr val="dk1">
                          <a:alpha val="40000"/>
                        </a:schemeClr>
                      </a:outerShdw>
                    </a:effectLst>
                  </a:rPr>
                  <a:t>Pero…</a:t>
                </a:r>
              </a:p>
            </p:txBody>
          </p:sp>
        </mc:Choice>
        <mc:Fallback xmlns="">
          <p:sp>
            <p:nvSpPr>
              <p:cNvPr id="7" name="Rectángulo 6">
                <a:extLst>
                  <a:ext uri="{FF2B5EF4-FFF2-40B4-BE49-F238E27FC236}">
                    <a16:creationId xmlns:a16="http://schemas.microsoft.com/office/drawing/2014/main" id="{E406B005-2B74-427A-9E6A-D947EBA3416E}"/>
                  </a:ext>
                </a:extLst>
              </p:cNvPr>
              <p:cNvSpPr>
                <a:spLocks noRot="1" noChangeAspect="1" noMove="1" noResize="1" noEditPoints="1" noAdjustHandles="1" noChangeArrowheads="1" noChangeShapeType="1" noTextEdit="1"/>
              </p:cNvSpPr>
              <p:nvPr/>
            </p:nvSpPr>
            <p:spPr>
              <a:xfrm>
                <a:off x="343153" y="1586044"/>
                <a:ext cx="4002424" cy="2308324"/>
              </a:xfrm>
              <a:prstGeom prst="rect">
                <a:avLst/>
              </a:prstGeom>
              <a:blipFill>
                <a:blip r:embed="rId2"/>
                <a:stretch>
                  <a:fillRect l="-2588" t="-2639" r="-3044" b="-6069"/>
                </a:stretch>
              </a:blipFill>
            </p:spPr>
            <p:txBody>
              <a:bodyPr/>
              <a:lstStyle/>
              <a:p>
                <a:r>
                  <a:rPr lang="en-US">
                    <a:noFill/>
                  </a:rPr>
                  <a:t> </a:t>
                </a:r>
              </a:p>
            </p:txBody>
          </p:sp>
        </mc:Fallback>
      </mc:AlternateContent>
      <p:pic>
        <p:nvPicPr>
          <p:cNvPr id="5" name="Imagen 4">
            <a:extLst>
              <a:ext uri="{FF2B5EF4-FFF2-40B4-BE49-F238E27FC236}">
                <a16:creationId xmlns:a16="http://schemas.microsoft.com/office/drawing/2014/main" id="{3C02AC4C-8D41-4FD9-8C8B-DAA01D37E2EE}"/>
              </a:ext>
            </a:extLst>
          </p:cNvPr>
          <p:cNvPicPr>
            <a:picLocks noChangeAspect="1"/>
          </p:cNvPicPr>
          <p:nvPr/>
        </p:nvPicPr>
        <p:blipFill>
          <a:blip r:embed="rId3"/>
          <a:stretch>
            <a:fillRect/>
          </a:stretch>
        </p:blipFill>
        <p:spPr>
          <a:xfrm>
            <a:off x="5263251" y="1141225"/>
            <a:ext cx="5491842" cy="428625"/>
          </a:xfrm>
          <a:prstGeom prst="rect">
            <a:avLst/>
          </a:prstGeom>
        </p:spPr>
      </p:pic>
      <p:pic>
        <p:nvPicPr>
          <p:cNvPr id="19458" name="Picture 2" descr="Resultado de imagen para caveman Patrick star">
            <a:extLst>
              <a:ext uri="{FF2B5EF4-FFF2-40B4-BE49-F238E27FC236}">
                <a16:creationId xmlns:a16="http://schemas.microsoft.com/office/drawing/2014/main" id="{932B8E05-F743-48D4-9111-F0611DB2791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63251" y="1569850"/>
            <a:ext cx="5491842" cy="411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431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Caso especial</a:t>
            </a:r>
            <a:endParaRPr lang="en-US" b="1" dirty="0"/>
          </a:p>
        </p:txBody>
      </p:sp>
      <p:sp>
        <p:nvSpPr>
          <p:cNvPr id="7" name="Rectángulo 6">
            <a:extLst>
              <a:ext uri="{FF2B5EF4-FFF2-40B4-BE49-F238E27FC236}">
                <a16:creationId xmlns:a16="http://schemas.microsoft.com/office/drawing/2014/main" id="{E406B005-2B74-427A-9E6A-D947EBA3416E}"/>
              </a:ext>
            </a:extLst>
          </p:cNvPr>
          <p:cNvSpPr/>
          <p:nvPr/>
        </p:nvSpPr>
        <p:spPr>
          <a:xfrm>
            <a:off x="343153" y="1586044"/>
            <a:ext cx="4002424" cy="3785652"/>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Como se ha mencionado este algoritmo asegura que al menos hay un número entero positivo en nuestro arreglo, por tanto si nuestro arreglo contiene solo números negativos, no funcionará como es debido. ¿Qué hacemos?</a:t>
            </a:r>
          </a:p>
        </p:txBody>
      </p:sp>
      <p:pic>
        <p:nvPicPr>
          <p:cNvPr id="27650" name="Picture 2" descr="Resultado de imagen para Patrick star that senses me">
            <a:extLst>
              <a:ext uri="{FF2B5EF4-FFF2-40B4-BE49-F238E27FC236}">
                <a16:creationId xmlns:a16="http://schemas.microsoft.com/office/drawing/2014/main" id="{D69B8F5D-DCE0-4D08-9AAB-8677C1A0C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869" y="1372484"/>
            <a:ext cx="5931822" cy="411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487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Caso especial</a:t>
            </a:r>
            <a:endParaRPr lang="en-US" b="1" dirty="0"/>
          </a:p>
        </p:txBody>
      </p:sp>
      <p:sp>
        <p:nvSpPr>
          <p:cNvPr id="7" name="Rectángulo 6">
            <a:extLst>
              <a:ext uri="{FF2B5EF4-FFF2-40B4-BE49-F238E27FC236}">
                <a16:creationId xmlns:a16="http://schemas.microsoft.com/office/drawing/2014/main" id="{E406B005-2B74-427A-9E6A-D947EBA3416E}"/>
              </a:ext>
            </a:extLst>
          </p:cNvPr>
          <p:cNvSpPr/>
          <p:nvPr/>
        </p:nvSpPr>
        <p:spPr>
          <a:xfrm>
            <a:off x="343153" y="1586044"/>
            <a:ext cx="4002424" cy="4154984"/>
          </a:xfrm>
          <a:prstGeom prst="rect">
            <a:avLst/>
          </a:prstGeom>
          <a:noFill/>
        </p:spPr>
        <p:txBody>
          <a:bodyPr wrap="square" lIns="91440" tIns="45720" rIns="91440" bIns="45720">
            <a:spAutoFit/>
          </a:bodyPr>
          <a:lstStyle/>
          <a:p>
            <a:pPr algn="just"/>
            <a:r>
              <a:rPr lang="es-MX" sz="2400" dirty="0">
                <a:ln w="0"/>
                <a:effectLst>
                  <a:outerShdw blurRad="38100" dist="19050" dir="2700000" algn="tl" rotWithShape="0">
                    <a:schemeClr val="dk1">
                      <a:alpha val="40000"/>
                    </a:schemeClr>
                  </a:outerShdw>
                </a:effectLst>
              </a:rPr>
              <a:t>La solución para cubrir este caso extraño es saber cual es el número menos negativo, ya que ese será el </a:t>
            </a:r>
            <a:r>
              <a:rPr lang="es-MX" sz="2400" dirty="0" err="1">
                <a:ln w="0"/>
                <a:effectLst>
                  <a:outerShdw blurRad="38100" dist="19050" dir="2700000" algn="tl" rotWithShape="0">
                    <a:schemeClr val="dk1">
                      <a:alpha val="40000"/>
                    </a:schemeClr>
                  </a:outerShdw>
                </a:effectLst>
              </a:rPr>
              <a:t>subarreglo</a:t>
            </a:r>
            <a:r>
              <a:rPr lang="es-MX" sz="2400" dirty="0">
                <a:ln w="0"/>
                <a:effectLst>
                  <a:outerShdw blurRad="38100" dist="19050" dir="2700000" algn="tl" rotWithShape="0">
                    <a:schemeClr val="dk1">
                      <a:alpha val="40000"/>
                    </a:schemeClr>
                  </a:outerShdw>
                </a:effectLst>
              </a:rPr>
              <a:t> contiguo más grande. Solo debemos comparar el elemento del vector actual con otra respuesta candidata a correcta. Y finalmente…</a:t>
            </a:r>
          </a:p>
        </p:txBody>
      </p:sp>
      <p:pic>
        <p:nvPicPr>
          <p:cNvPr id="3" name="Imagen 2">
            <a:extLst>
              <a:ext uri="{FF2B5EF4-FFF2-40B4-BE49-F238E27FC236}">
                <a16:creationId xmlns:a16="http://schemas.microsoft.com/office/drawing/2014/main" id="{D69025E9-2E77-4AB3-8CA9-2217D8D6E031}"/>
              </a:ext>
            </a:extLst>
          </p:cNvPr>
          <p:cNvPicPr>
            <a:picLocks noChangeAspect="1"/>
          </p:cNvPicPr>
          <p:nvPr/>
        </p:nvPicPr>
        <p:blipFill>
          <a:blip r:embed="rId2"/>
          <a:stretch>
            <a:fillRect/>
          </a:stretch>
        </p:blipFill>
        <p:spPr>
          <a:xfrm>
            <a:off x="4728754" y="1442907"/>
            <a:ext cx="6705600" cy="419100"/>
          </a:xfrm>
          <a:prstGeom prst="rect">
            <a:avLst/>
          </a:prstGeom>
        </p:spPr>
      </p:pic>
      <p:pic>
        <p:nvPicPr>
          <p:cNvPr id="28674" name="Picture 2" descr="Resultado de imagen para spongebob yes GIF">
            <a:extLst>
              <a:ext uri="{FF2B5EF4-FFF2-40B4-BE49-F238E27FC236}">
                <a16:creationId xmlns:a16="http://schemas.microsoft.com/office/drawing/2014/main" id="{3B04C407-E2E7-4713-8790-85108751CE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29990" y="2401921"/>
            <a:ext cx="3918857" cy="299258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1F818D3-F652-45C8-8836-4E3C544DE34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731050" y="2401921"/>
            <a:ext cx="3108612" cy="3013172"/>
          </a:xfrm>
          <a:prstGeom prst="rect">
            <a:avLst/>
          </a:prstGeom>
        </p:spPr>
      </p:pic>
    </p:spTree>
    <p:extLst>
      <p:ext uri="{BB962C8B-B14F-4D97-AF65-F5344CB8AC3E}">
        <p14:creationId xmlns:p14="http://schemas.microsoft.com/office/powerpoint/2010/main" val="1044337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3799926"/>
            <a:ext cx="9404723" cy="830798"/>
          </a:xfrm>
        </p:spPr>
        <p:txBody>
          <a:bodyPr/>
          <a:lstStyle/>
          <a:p>
            <a:r>
              <a:rPr lang="es-MX" b="1" dirty="0"/>
              <a:t>LÍMITES</a:t>
            </a:r>
            <a:endParaRPr lang="en-US" b="1" dirty="0"/>
          </a:p>
        </p:txBody>
      </p:sp>
      <p:graphicFrame>
        <p:nvGraphicFramePr>
          <p:cNvPr id="5" name="Tabla 4">
            <a:extLst>
              <a:ext uri="{FF2B5EF4-FFF2-40B4-BE49-F238E27FC236}">
                <a16:creationId xmlns:a16="http://schemas.microsoft.com/office/drawing/2014/main" id="{091209DD-2965-4962-A27D-8433DDF65287}"/>
              </a:ext>
            </a:extLst>
          </p:cNvPr>
          <p:cNvGraphicFramePr>
            <a:graphicFrameLocks noGrp="1"/>
          </p:cNvGraphicFramePr>
          <p:nvPr>
            <p:extLst>
              <p:ext uri="{D42A27DB-BD31-4B8C-83A1-F6EECF244321}">
                <p14:modId xmlns:p14="http://schemas.microsoft.com/office/powerpoint/2010/main" val="551610840"/>
              </p:ext>
            </p:extLst>
          </p:nvPr>
        </p:nvGraphicFramePr>
        <p:xfrm>
          <a:off x="1597269" y="1778000"/>
          <a:ext cx="8128000" cy="1651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98814713"/>
                    </a:ext>
                  </a:extLst>
                </a:gridCol>
                <a:gridCol w="4064000">
                  <a:extLst>
                    <a:ext uri="{9D8B030D-6E8A-4147-A177-3AD203B41FA5}">
                      <a16:colId xmlns:a16="http://schemas.microsoft.com/office/drawing/2014/main" val="630817980"/>
                    </a:ext>
                  </a:extLst>
                </a:gridCol>
              </a:tblGrid>
              <a:tr h="370840">
                <a:tc>
                  <a:txBody>
                    <a:bodyPr/>
                    <a:lstStyle/>
                    <a:p>
                      <a:r>
                        <a:rPr lang="es-MX" dirty="0"/>
                        <a:t>Entrada</a:t>
                      </a:r>
                      <a:endParaRPr lang="en-US" dirty="0"/>
                    </a:p>
                  </a:txBody>
                  <a:tcPr/>
                </a:tc>
                <a:tc>
                  <a:txBody>
                    <a:bodyPr/>
                    <a:lstStyle/>
                    <a:p>
                      <a:r>
                        <a:rPr lang="es-MX" dirty="0"/>
                        <a:t>Salida</a:t>
                      </a:r>
                      <a:endParaRPr lang="en-US" dirty="0"/>
                    </a:p>
                  </a:txBody>
                  <a:tcPr/>
                </a:tc>
                <a:extLst>
                  <a:ext uri="{0D108BD9-81ED-4DB2-BD59-A6C34878D82A}">
                    <a16:rowId xmlns:a16="http://schemas.microsoft.com/office/drawing/2014/main" val="1753031341"/>
                  </a:ext>
                </a:extLst>
              </a:tr>
              <a:tr h="370840">
                <a:tc>
                  <a:txBody>
                    <a:bodyPr/>
                    <a:lstStyle/>
                    <a:p>
                      <a:r>
                        <a:rPr lang="es-MX" dirty="0"/>
                        <a:t>8</a:t>
                      </a:r>
                    </a:p>
                    <a:p>
                      <a:r>
                        <a:rPr lang="en-US" dirty="0"/>
                        <a:t>-2 -5 6 -2 -3 1 5 -6</a:t>
                      </a:r>
                    </a:p>
                  </a:txBody>
                  <a:tcPr/>
                </a:tc>
                <a:tc>
                  <a:txBody>
                    <a:bodyPr/>
                    <a:lstStyle/>
                    <a:p>
                      <a:r>
                        <a:rPr lang="es-MX" dirty="0"/>
                        <a:t>7</a:t>
                      </a:r>
                      <a:endParaRPr lang="en-US" dirty="0"/>
                    </a:p>
                  </a:txBody>
                  <a:tcPr/>
                </a:tc>
                <a:extLst>
                  <a:ext uri="{0D108BD9-81ED-4DB2-BD59-A6C34878D82A}">
                    <a16:rowId xmlns:a16="http://schemas.microsoft.com/office/drawing/2014/main" val="65822967"/>
                  </a:ext>
                </a:extLst>
              </a:tr>
              <a:tr h="370840">
                <a:tc>
                  <a:txBody>
                    <a:bodyPr/>
                    <a:lstStyle/>
                    <a:p>
                      <a:r>
                        <a:rPr lang="es-MX" dirty="0"/>
                        <a:t>5</a:t>
                      </a:r>
                    </a:p>
                    <a:p>
                      <a:r>
                        <a:rPr lang="es-MX" dirty="0"/>
                        <a:t>1 2 3 4 5</a:t>
                      </a:r>
                      <a:endParaRPr lang="en-US" dirty="0"/>
                    </a:p>
                  </a:txBody>
                  <a:tcPr/>
                </a:tc>
                <a:tc>
                  <a:txBody>
                    <a:bodyPr/>
                    <a:lstStyle/>
                    <a:p>
                      <a:r>
                        <a:rPr lang="es-MX" dirty="0"/>
                        <a:t>15</a:t>
                      </a:r>
                      <a:endParaRPr lang="en-US" dirty="0"/>
                    </a:p>
                  </a:txBody>
                  <a:tcPr/>
                </a:tc>
                <a:extLst>
                  <a:ext uri="{0D108BD9-81ED-4DB2-BD59-A6C34878D82A}">
                    <a16:rowId xmlns:a16="http://schemas.microsoft.com/office/drawing/2014/main" val="2558296523"/>
                  </a:ext>
                </a:extLst>
              </a:tr>
            </a:tbl>
          </a:graphicData>
        </a:graphic>
      </p:graphicFrame>
      <p:sp>
        <p:nvSpPr>
          <p:cNvPr id="6" name="Título 1">
            <a:extLst>
              <a:ext uri="{FF2B5EF4-FFF2-40B4-BE49-F238E27FC236}">
                <a16:creationId xmlns:a16="http://schemas.microsoft.com/office/drawing/2014/main" id="{E62525DB-0C6C-43A5-BCFD-A681A58D4077}"/>
              </a:ext>
            </a:extLst>
          </p:cNvPr>
          <p:cNvSpPr txBox="1">
            <a:spLocks/>
          </p:cNvSpPr>
          <p:nvPr/>
        </p:nvSpPr>
        <p:spPr>
          <a:xfrm>
            <a:off x="472946" y="764509"/>
            <a:ext cx="9404723" cy="83079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b="1"/>
              <a:t>EJEMPLO	</a:t>
            </a:r>
            <a:endParaRPr lang="en-US" b="1" dirty="0"/>
          </a:p>
        </p:txBody>
      </p:sp>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80BC050F-39E4-4C7B-BB32-A561F646C3E9}"/>
                  </a:ext>
                </a:extLst>
              </p:cNvPr>
              <p:cNvSpPr/>
              <p:nvPr/>
            </p:nvSpPr>
            <p:spPr>
              <a:xfrm>
                <a:off x="320546" y="4607386"/>
                <a:ext cx="2657546" cy="866776"/>
              </a:xfrm>
              <a:prstGeom prst="rect">
                <a:avLst/>
              </a:prstGeom>
              <a:noFill/>
            </p:spPr>
            <p:txBody>
              <a:bodyPr wrap="square" lIns="91440" tIns="45720" rIns="91440" bIns="45720">
                <a:spAutoFit/>
              </a:bodyPr>
              <a:lstStyle/>
              <a:p>
                <a:pPr algn="just"/>
                <a14:m>
                  <m:oMathPara xmlns:m="http://schemas.openxmlformats.org/officeDocument/2006/math">
                    <m:oMathParaPr>
                      <m:jc m:val="centerGroup"/>
                    </m:oMathParaPr>
                    <m:oMath xmlns:m="http://schemas.openxmlformats.org/officeDocument/2006/math">
                      <m:r>
                        <a:rPr lang="es-MX" sz="2400" b="0" i="1" dirty="0" smtClean="0">
                          <a:ln w="0"/>
                          <a:effectLst>
                            <a:outerShdw blurRad="38100" dist="19050" dir="2700000" algn="tl" rotWithShape="0">
                              <a:schemeClr val="dk1">
                                <a:alpha val="40000"/>
                              </a:schemeClr>
                            </a:outerShdw>
                          </a:effectLst>
                          <a:latin typeface="Cambria Math" panose="02040503050406030204" pitchFamily="18" charset="0"/>
                        </a:rPr>
                        <m:t>1≤</m:t>
                      </m:r>
                      <m:r>
                        <a:rPr lang="es-MX" sz="2400" b="0" i="1" dirty="0" smtClean="0">
                          <a:ln w="0"/>
                          <a:effectLst>
                            <a:outerShdw blurRad="38100" dist="19050" dir="2700000" algn="tl" rotWithShape="0">
                              <a:schemeClr val="dk1">
                                <a:alpha val="40000"/>
                              </a:schemeClr>
                            </a:outerShdw>
                          </a:effectLst>
                          <a:latin typeface="Cambria Math" panose="02040503050406030204" pitchFamily="18" charset="0"/>
                        </a:rPr>
                        <m:t>𝑁</m:t>
                      </m:r>
                      <m:r>
                        <a:rPr lang="es-MX" sz="2400" b="0" i="1" dirty="0" smtClean="0">
                          <a:ln w="0"/>
                          <a:effectLst>
                            <a:outerShdw blurRad="38100" dist="19050" dir="2700000" algn="tl" rotWithShape="0">
                              <a:schemeClr val="dk1">
                                <a:alpha val="40000"/>
                              </a:schemeClr>
                            </a:outerShdw>
                          </a:effectLst>
                          <a:latin typeface="Cambria Math" panose="02040503050406030204" pitchFamily="18" charset="0"/>
                        </a:rPr>
                        <m:t>≤</m:t>
                      </m:r>
                      <m:sSup>
                        <m:sSupPr>
                          <m:ctrlPr>
                            <a:rPr lang="es-MX" sz="2400" b="0" i="1" dirty="0" smtClean="0">
                              <a:ln w="0"/>
                              <a:effectLst>
                                <a:outerShdw blurRad="38100" dist="19050" dir="2700000" algn="tl" rotWithShape="0">
                                  <a:schemeClr val="dk1">
                                    <a:alpha val="40000"/>
                                  </a:schemeClr>
                                </a:outerShdw>
                              </a:effectLst>
                              <a:latin typeface="Cambria Math" panose="02040503050406030204" pitchFamily="18" charset="0"/>
                            </a:rPr>
                          </m:ctrlPr>
                        </m:sSupPr>
                        <m:e>
                          <m:r>
                            <a:rPr lang="es-MX" sz="2400" b="0" i="1" dirty="0" smtClean="0">
                              <a:ln w="0"/>
                              <a:effectLst>
                                <a:outerShdw blurRad="38100" dist="19050" dir="2700000" algn="tl" rotWithShape="0">
                                  <a:schemeClr val="dk1">
                                    <a:alpha val="40000"/>
                                  </a:schemeClr>
                                </a:outerShdw>
                              </a:effectLst>
                              <a:latin typeface="Cambria Math" panose="02040503050406030204" pitchFamily="18" charset="0"/>
                            </a:rPr>
                            <m:t>10</m:t>
                          </m:r>
                        </m:e>
                        <m:sup>
                          <m:r>
                            <a:rPr lang="es-MX" sz="2400" b="0" i="1" dirty="0" smtClean="0">
                              <a:ln w="0"/>
                              <a:effectLst>
                                <a:outerShdw blurRad="38100" dist="19050" dir="2700000" algn="tl" rotWithShape="0">
                                  <a:schemeClr val="dk1">
                                    <a:alpha val="40000"/>
                                  </a:schemeClr>
                                </a:outerShdw>
                              </a:effectLst>
                              <a:latin typeface="Cambria Math" panose="02040503050406030204" pitchFamily="18" charset="0"/>
                            </a:rPr>
                            <m:t>5</m:t>
                          </m:r>
                        </m:sup>
                      </m:sSup>
                    </m:oMath>
                  </m:oMathPara>
                </a14:m>
                <a:endParaRPr lang="es-ES" sz="2400" b="0" cap="none" spc="0" dirty="0">
                  <a:ln w="0"/>
                  <a:solidFill>
                    <a:schemeClr val="tx1"/>
                  </a:solidFill>
                  <a:effectLst>
                    <a:outerShdw blurRad="38100" dist="19050" dir="2700000" algn="tl" rotWithShape="0">
                      <a:schemeClr val="dk1">
                        <a:alpha val="40000"/>
                      </a:schemeClr>
                    </a:outerShdw>
                  </a:effectLst>
                </a:endParaRPr>
              </a:p>
              <a:p>
                <a:pPr algn="just"/>
                <a14:m>
                  <m:oMathPara xmlns:m="http://schemas.openxmlformats.org/officeDocument/2006/math">
                    <m:oMathParaPr>
                      <m:jc m:val="centerGroup"/>
                    </m:oMathParaPr>
                    <m:oMath xmlns:m="http://schemas.openxmlformats.org/officeDocument/2006/math">
                      <m:d>
                        <m:dPr>
                          <m:begChr m:val="|"/>
                          <m:endChr m:val="|"/>
                          <m:ctrlP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sSub>
                            <m:sSubPr>
                              <m:ctrlP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𝐴</m:t>
                              </m:r>
                            </m:e>
                            <m:sub>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𝑖</m:t>
                              </m:r>
                            </m:sub>
                          </m:sSub>
                        </m:e>
                      </m:d>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10</m:t>
                          </m:r>
                        </m:e>
                        <m:sup>
                          <m:r>
                            <a:rPr lang="es-MX" sz="2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9</m:t>
                          </m:r>
                        </m:sup>
                      </m:sSup>
                    </m:oMath>
                  </m:oMathPara>
                </a14:m>
                <a:endParaRPr lang="es-ES" sz="2400" b="0"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7" name="Rectángulo 6">
                <a:extLst>
                  <a:ext uri="{FF2B5EF4-FFF2-40B4-BE49-F238E27FC236}">
                    <a16:creationId xmlns:a16="http://schemas.microsoft.com/office/drawing/2014/main" id="{80BC050F-39E4-4C7B-BB32-A561F646C3E9}"/>
                  </a:ext>
                </a:extLst>
              </p:cNvPr>
              <p:cNvSpPr>
                <a:spLocks noRot="1" noChangeAspect="1" noMove="1" noResize="1" noEditPoints="1" noAdjustHandles="1" noChangeArrowheads="1" noChangeShapeType="1" noTextEdit="1"/>
              </p:cNvSpPr>
              <p:nvPr/>
            </p:nvSpPr>
            <p:spPr>
              <a:xfrm>
                <a:off x="320546" y="4607386"/>
                <a:ext cx="2657546" cy="866776"/>
              </a:xfrm>
              <a:prstGeom prst="rect">
                <a:avLst/>
              </a:prstGeom>
              <a:blipFill>
                <a:blip r:embed="rId2"/>
                <a:stretch>
                  <a:fillRect b="-2113"/>
                </a:stretch>
              </a:blipFill>
            </p:spPr>
            <p:txBody>
              <a:bodyPr/>
              <a:lstStyle/>
              <a:p>
                <a:r>
                  <a:rPr lang="en-US">
                    <a:noFill/>
                  </a:rPr>
                  <a:t> </a:t>
                </a:r>
              </a:p>
            </p:txBody>
          </p:sp>
        </mc:Fallback>
      </mc:AlternateContent>
    </p:spTree>
    <p:extLst>
      <p:ext uri="{BB962C8B-B14F-4D97-AF65-F5344CB8AC3E}">
        <p14:creationId xmlns:p14="http://schemas.microsoft.com/office/powerpoint/2010/main" val="425563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1DA03-5908-4BA0-B6B0-10FC0F019228}"/>
              </a:ext>
            </a:extLst>
          </p:cNvPr>
          <p:cNvSpPr>
            <a:spLocks noGrp="1"/>
          </p:cNvSpPr>
          <p:nvPr>
            <p:ph type="title"/>
          </p:nvPr>
        </p:nvSpPr>
        <p:spPr/>
        <p:txBody>
          <a:bodyPr/>
          <a:lstStyle/>
          <a:p>
            <a:r>
              <a:rPr lang="es-MX" sz="3600" b="1" dirty="0"/>
              <a:t>Propuestas de solución</a:t>
            </a:r>
            <a:endParaRPr lang="en-US" sz="3600" b="1" dirty="0"/>
          </a:p>
        </p:txBody>
      </p:sp>
      <p:sp>
        <p:nvSpPr>
          <p:cNvPr id="4" name="Marcador de texto 3">
            <a:extLst>
              <a:ext uri="{FF2B5EF4-FFF2-40B4-BE49-F238E27FC236}">
                <a16:creationId xmlns:a16="http://schemas.microsoft.com/office/drawing/2014/main" id="{CBE0B38F-3EB3-443F-A213-DE9FE5BAB5D2}"/>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s-MX" sz="1800" dirty="0"/>
              <a:t>Fuerza bruta</a:t>
            </a:r>
          </a:p>
          <a:p>
            <a:pPr marL="285750" indent="-285750">
              <a:buFont typeface="Arial" panose="020B0604020202020204" pitchFamily="34" charset="0"/>
              <a:buChar char="•"/>
            </a:pPr>
            <a:r>
              <a:rPr lang="es-MX" sz="1800" dirty="0"/>
              <a:t>Barrido acumulado</a:t>
            </a:r>
          </a:p>
          <a:p>
            <a:pPr marL="285750" indent="-285750">
              <a:buFont typeface="Arial" panose="020B0604020202020204" pitchFamily="34" charset="0"/>
              <a:buChar char="•"/>
            </a:pPr>
            <a:r>
              <a:rPr lang="es-MX" sz="1800" dirty="0"/>
              <a:t>Divide and </a:t>
            </a:r>
            <a:r>
              <a:rPr lang="es-MX" sz="1800" dirty="0" err="1"/>
              <a:t>conquer</a:t>
            </a:r>
            <a:endParaRPr lang="es-MX" sz="1800" dirty="0"/>
          </a:p>
          <a:p>
            <a:pPr marL="285750" indent="-285750">
              <a:buFont typeface="Arial" panose="020B0604020202020204" pitchFamily="34" charset="0"/>
              <a:buChar char="•"/>
            </a:pPr>
            <a:r>
              <a:rPr lang="es-MX" sz="1800" dirty="0"/>
              <a:t>Algoritmo de </a:t>
            </a:r>
            <a:r>
              <a:rPr lang="es-MX" sz="1800" dirty="0" err="1"/>
              <a:t>kadane</a:t>
            </a:r>
            <a:endParaRPr lang="en-US" sz="1800" dirty="0"/>
          </a:p>
        </p:txBody>
      </p:sp>
      <p:pic>
        <p:nvPicPr>
          <p:cNvPr id="3074" name="Picture 2" descr="Resultado de imagen para Patrick">
            <a:extLst>
              <a:ext uri="{FF2B5EF4-FFF2-40B4-BE49-F238E27FC236}">
                <a16:creationId xmlns:a16="http://schemas.microsoft.com/office/drawing/2014/main" id="{C2E1518F-5FD1-427B-9D59-5969EE5C59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82978" y="1447800"/>
            <a:ext cx="279938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47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Fuerza bruta</a:t>
            </a:r>
            <a:endParaRPr lang="en-US" b="1" dirty="0"/>
          </a:p>
        </p:txBody>
      </p:sp>
      <p:sp>
        <p:nvSpPr>
          <p:cNvPr id="4" name="Rectángulo 3">
            <a:extLst>
              <a:ext uri="{FF2B5EF4-FFF2-40B4-BE49-F238E27FC236}">
                <a16:creationId xmlns:a16="http://schemas.microsoft.com/office/drawing/2014/main" id="{2DB2462B-AA39-44A7-A5D4-672754857CE4}"/>
              </a:ext>
            </a:extLst>
          </p:cNvPr>
          <p:cNvSpPr/>
          <p:nvPr/>
        </p:nvSpPr>
        <p:spPr>
          <a:xfrm>
            <a:off x="320546" y="1700597"/>
            <a:ext cx="6080254" cy="1569660"/>
          </a:xfrm>
          <a:prstGeom prst="rect">
            <a:avLst/>
          </a:prstGeom>
          <a:noFill/>
        </p:spPr>
        <p:txBody>
          <a:bodyPr wrap="square" lIns="91440" tIns="45720" rIns="91440" bIns="45720">
            <a:spAutoFit/>
          </a:bodyPr>
          <a:lstStyle/>
          <a:p>
            <a:pPr algn="just"/>
            <a:r>
              <a:rPr lang="es-ES" sz="2400" dirty="0">
                <a:ln w="0"/>
                <a:effectLst>
                  <a:outerShdw blurRad="38100" dist="19050" dir="2700000" algn="tl" rotWithShape="0">
                    <a:schemeClr val="dk1">
                      <a:alpha val="40000"/>
                    </a:schemeClr>
                  </a:outerShdw>
                </a:effectLst>
              </a:rPr>
              <a:t>Es posible solucionar este ejercicio utilizando fuerza bruta, calculando todas las posibles combinaciones de </a:t>
            </a:r>
            <a:r>
              <a:rPr lang="es-ES" sz="2400" dirty="0" err="1">
                <a:ln w="0"/>
                <a:effectLst>
                  <a:outerShdw blurRad="38100" dist="19050" dir="2700000" algn="tl" rotWithShape="0">
                    <a:schemeClr val="dk1">
                      <a:alpha val="40000"/>
                    </a:schemeClr>
                  </a:outerShdw>
                </a:effectLst>
              </a:rPr>
              <a:t>subarreglos</a:t>
            </a:r>
            <a:r>
              <a:rPr lang="es-ES" sz="2400" dirty="0">
                <a:ln w="0"/>
                <a:effectLst>
                  <a:outerShdw blurRad="38100" dist="19050" dir="2700000" algn="tl" rotWithShape="0">
                    <a:schemeClr val="dk1">
                      <a:alpha val="40000"/>
                    </a:schemeClr>
                  </a:outerShdw>
                </a:effectLst>
              </a:rPr>
              <a:t> contiguos contenidos en </a:t>
            </a:r>
            <a:r>
              <a:rPr lang="es-ES" sz="2400" b="1" i="1" dirty="0">
                <a:ln w="0"/>
                <a:effectLst>
                  <a:outerShdw blurRad="38100" dist="19050" dir="2700000" algn="tl" rotWithShape="0">
                    <a:schemeClr val="dk1">
                      <a:alpha val="40000"/>
                    </a:schemeClr>
                  </a:outerShdw>
                </a:effectLst>
              </a:rPr>
              <a:t>A.</a:t>
            </a:r>
            <a:endParaRPr lang="es-ES" sz="2400" b="0" cap="none" spc="0" dirty="0">
              <a:ln w="0"/>
              <a:solidFill>
                <a:schemeClr val="tx1"/>
              </a:solidFill>
              <a:effectLst>
                <a:outerShdw blurRad="38100" dist="19050" dir="2700000" algn="tl" rotWithShape="0">
                  <a:schemeClr val="dk1">
                    <a:alpha val="40000"/>
                  </a:schemeClr>
                </a:outerShdw>
              </a:effectLst>
            </a:endParaRPr>
          </a:p>
        </p:txBody>
      </p:sp>
      <p:pic>
        <p:nvPicPr>
          <p:cNvPr id="5122" name="Picture 2" descr="Imagen relacionada">
            <a:extLst>
              <a:ext uri="{FF2B5EF4-FFF2-40B4-BE49-F238E27FC236}">
                <a16:creationId xmlns:a16="http://schemas.microsoft.com/office/drawing/2014/main" id="{4826BAE0-B897-4BB7-80CE-D0886C49A3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68811" y="1666875"/>
            <a:ext cx="47434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074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Fuerza bruta - ejemplo</a:t>
            </a:r>
            <a:endParaRPr lang="en-US" b="1" dirty="0"/>
          </a:p>
        </p:txBody>
      </p:sp>
      <p:sp>
        <p:nvSpPr>
          <p:cNvPr id="4" name="Rectángulo 3">
            <a:extLst>
              <a:ext uri="{FF2B5EF4-FFF2-40B4-BE49-F238E27FC236}">
                <a16:creationId xmlns:a16="http://schemas.microsoft.com/office/drawing/2014/main" id="{2DB2462B-AA39-44A7-A5D4-672754857CE4}"/>
              </a:ext>
            </a:extLst>
          </p:cNvPr>
          <p:cNvSpPr/>
          <p:nvPr/>
        </p:nvSpPr>
        <p:spPr>
          <a:xfrm>
            <a:off x="320545" y="1700597"/>
            <a:ext cx="11390485" cy="461665"/>
          </a:xfrm>
          <a:prstGeom prst="rect">
            <a:avLst/>
          </a:prstGeom>
          <a:noFill/>
        </p:spPr>
        <p:txBody>
          <a:bodyPr wrap="square" lIns="91440" tIns="45720" rIns="91440" bIns="45720">
            <a:spAutoFit/>
          </a:bodyPr>
          <a:lstStyle/>
          <a:p>
            <a:pPr algn="just"/>
            <a:r>
              <a:rPr lang="es-ES" sz="2400" dirty="0">
                <a:ln w="0"/>
                <a:effectLst>
                  <a:outerShdw blurRad="38100" dist="19050" dir="2700000" algn="tl" rotWithShape="0">
                    <a:schemeClr val="dk1">
                      <a:alpha val="40000"/>
                    </a:schemeClr>
                  </a:outerShdw>
                </a:effectLst>
              </a:rPr>
              <a:t>Propondremos la siguiente entrada</a:t>
            </a:r>
            <a:endParaRPr lang="es-ES" sz="2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a 4">
            <a:extLst>
              <a:ext uri="{FF2B5EF4-FFF2-40B4-BE49-F238E27FC236}">
                <a16:creationId xmlns:a16="http://schemas.microsoft.com/office/drawing/2014/main" id="{BA8D522B-E2F8-4880-B880-497368E04EAA}"/>
              </a:ext>
            </a:extLst>
          </p:cNvPr>
          <p:cNvGraphicFramePr>
            <a:graphicFrameLocks noGrp="1"/>
          </p:cNvGraphicFramePr>
          <p:nvPr>
            <p:extLst>
              <p:ext uri="{D42A27DB-BD31-4B8C-83A1-F6EECF244321}">
                <p14:modId xmlns:p14="http://schemas.microsoft.com/office/powerpoint/2010/main" val="2551229814"/>
              </p:ext>
            </p:extLst>
          </p:nvPr>
        </p:nvGraphicFramePr>
        <p:xfrm>
          <a:off x="1672769" y="2285728"/>
          <a:ext cx="8128000" cy="1010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98814713"/>
                    </a:ext>
                  </a:extLst>
                </a:gridCol>
                <a:gridCol w="4064000">
                  <a:extLst>
                    <a:ext uri="{9D8B030D-6E8A-4147-A177-3AD203B41FA5}">
                      <a16:colId xmlns:a16="http://schemas.microsoft.com/office/drawing/2014/main" val="630817980"/>
                    </a:ext>
                  </a:extLst>
                </a:gridCol>
              </a:tblGrid>
              <a:tr h="370840">
                <a:tc>
                  <a:txBody>
                    <a:bodyPr/>
                    <a:lstStyle/>
                    <a:p>
                      <a:r>
                        <a:rPr lang="es-MX" dirty="0"/>
                        <a:t>Entrada</a:t>
                      </a:r>
                      <a:endParaRPr lang="en-US" dirty="0"/>
                    </a:p>
                  </a:txBody>
                  <a:tcPr/>
                </a:tc>
                <a:tc>
                  <a:txBody>
                    <a:bodyPr/>
                    <a:lstStyle/>
                    <a:p>
                      <a:r>
                        <a:rPr lang="es-MX" dirty="0"/>
                        <a:t>Salida</a:t>
                      </a:r>
                      <a:endParaRPr lang="en-US" dirty="0"/>
                    </a:p>
                  </a:txBody>
                  <a:tcPr/>
                </a:tc>
                <a:extLst>
                  <a:ext uri="{0D108BD9-81ED-4DB2-BD59-A6C34878D82A}">
                    <a16:rowId xmlns:a16="http://schemas.microsoft.com/office/drawing/2014/main" val="1753031341"/>
                  </a:ext>
                </a:extLst>
              </a:tr>
              <a:tr h="370840">
                <a:tc>
                  <a:txBody>
                    <a:bodyPr/>
                    <a:lstStyle/>
                    <a:p>
                      <a:r>
                        <a:rPr lang="es-MX" dirty="0"/>
                        <a:t>3</a:t>
                      </a:r>
                    </a:p>
                    <a:p>
                      <a:r>
                        <a:rPr lang="es-MX" dirty="0"/>
                        <a:t>2 3 -1</a:t>
                      </a:r>
                      <a:endParaRPr lang="en-US" dirty="0"/>
                    </a:p>
                  </a:txBody>
                  <a:tcPr/>
                </a:tc>
                <a:tc>
                  <a:txBody>
                    <a:bodyPr/>
                    <a:lstStyle/>
                    <a:p>
                      <a:r>
                        <a:rPr lang="es-MX" dirty="0"/>
                        <a:t>5</a:t>
                      </a:r>
                      <a:endParaRPr lang="en-US" dirty="0"/>
                    </a:p>
                  </a:txBody>
                  <a:tcPr/>
                </a:tc>
                <a:extLst>
                  <a:ext uri="{0D108BD9-81ED-4DB2-BD59-A6C34878D82A}">
                    <a16:rowId xmlns:a16="http://schemas.microsoft.com/office/drawing/2014/main" val="65822967"/>
                  </a:ext>
                </a:extLst>
              </a:tr>
            </a:tbl>
          </a:graphicData>
        </a:graphic>
      </p:graphicFrame>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E8FBF780-A150-4B52-B2E8-55D13F9BDBFD}"/>
                  </a:ext>
                </a:extLst>
              </p:cNvPr>
              <p:cNvGraphicFramePr>
                <a:graphicFrameLocks noGrp="1"/>
              </p:cNvGraphicFramePr>
              <p:nvPr>
                <p:extLst>
                  <p:ext uri="{D42A27DB-BD31-4B8C-83A1-F6EECF244321}">
                    <p14:modId xmlns:p14="http://schemas.microsoft.com/office/powerpoint/2010/main" val="4086629145"/>
                  </p:ext>
                </p:extLst>
              </p:nvPr>
            </p:nvGraphicFramePr>
            <p:xfrm>
              <a:off x="873951" y="3905342"/>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2644162037"/>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err="1"/>
                            <a:t>ij</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500992676"/>
                      </a:ext>
                    </a:extLst>
                  </a:tr>
                </a:tbl>
              </a:graphicData>
            </a:graphic>
          </p:graphicFrame>
        </mc:Choice>
        <mc:Fallback xmlns="">
          <p:graphicFrame>
            <p:nvGraphicFramePr>
              <p:cNvPr id="3" name="Tabla 2">
                <a:extLst>
                  <a:ext uri="{FF2B5EF4-FFF2-40B4-BE49-F238E27FC236}">
                    <a16:creationId xmlns:a16="http://schemas.microsoft.com/office/drawing/2014/main" id="{E8FBF780-A150-4B52-B2E8-55D13F9BDBFD}"/>
                  </a:ext>
                </a:extLst>
              </p:cNvPr>
              <p:cNvGraphicFramePr>
                <a:graphicFrameLocks noGrp="1"/>
              </p:cNvGraphicFramePr>
              <p:nvPr>
                <p:extLst>
                  <p:ext uri="{D42A27DB-BD31-4B8C-83A1-F6EECF244321}">
                    <p14:modId xmlns:p14="http://schemas.microsoft.com/office/powerpoint/2010/main" val="4086629145"/>
                  </p:ext>
                </p:extLst>
              </p:nvPr>
            </p:nvGraphicFramePr>
            <p:xfrm>
              <a:off x="873951" y="3905342"/>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extLst>
                      <a:ext uri="{0D108BD9-81ED-4DB2-BD59-A6C34878D82A}">
                        <a16:rowId xmlns:a16="http://schemas.microsoft.com/office/drawing/2014/main" val="2644162037"/>
                      </a:ext>
                    </a:extLst>
                  </a:tr>
                  <a:tr h="640080">
                    <a:tc>
                      <a:txBody>
                        <a:bodyPr/>
                        <a:lstStyle/>
                        <a:p>
                          <a:endParaRPr lang="es-MX"/>
                        </a:p>
                      </a:txBody>
                      <a:tcPr>
                        <a:blipFill>
                          <a:blip r:embed="rId2"/>
                          <a:stretch>
                            <a:fillRect l="-599" t="-62264" r="-202395" b="-14151"/>
                          </a:stretch>
                        </a:blipFill>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500992676"/>
                      </a:ext>
                    </a:extLst>
                  </a:tr>
                </a:tbl>
              </a:graphicData>
            </a:graphic>
          </p:graphicFrame>
        </mc:Fallback>
      </mc:AlternateContent>
      <p:sp>
        <p:nvSpPr>
          <p:cNvPr id="7" name="Rectángulo 6">
            <a:extLst>
              <a:ext uri="{FF2B5EF4-FFF2-40B4-BE49-F238E27FC236}">
                <a16:creationId xmlns:a16="http://schemas.microsoft.com/office/drawing/2014/main" id="{3BFC6347-39EA-40C8-B11C-DA35DB3931C3}"/>
              </a:ext>
            </a:extLst>
          </p:cNvPr>
          <p:cNvSpPr/>
          <p:nvPr/>
        </p:nvSpPr>
        <p:spPr>
          <a:xfrm>
            <a:off x="600953" y="5390733"/>
            <a:ext cx="1566463" cy="461665"/>
          </a:xfrm>
          <a:prstGeom prst="rect">
            <a:avLst/>
          </a:prstGeom>
          <a:noFill/>
        </p:spPr>
        <p:txBody>
          <a:bodyPr wrap="square" lIns="91440" tIns="45720" rIns="91440" bIns="45720">
            <a:spAutoFit/>
          </a:bodyPr>
          <a:lstStyle/>
          <a:p>
            <a:pPr algn="just"/>
            <a:r>
              <a:rPr lang="es-ES" sz="2400" dirty="0">
                <a:ln w="0"/>
                <a:effectLst>
                  <a:outerShdw blurRad="38100" dist="19050" dir="2700000" algn="tl" rotWithShape="0">
                    <a:schemeClr val="dk1">
                      <a:alpha val="40000"/>
                    </a:schemeClr>
                  </a:outerShdw>
                </a:effectLst>
              </a:rPr>
              <a:t>suma = 2</a:t>
            </a:r>
            <a:endParaRPr lang="es-ES" sz="2400" b="0" cap="none" spc="0" dirty="0">
              <a:ln w="0"/>
              <a:solidFill>
                <a:schemeClr val="tx1"/>
              </a:solidFill>
              <a:effectLst>
                <a:outerShdw blurRad="38100" dist="19050" dir="2700000" algn="tl" rotWithShape="0">
                  <a:schemeClr val="dk1">
                    <a:alpha val="40000"/>
                  </a:schemeClr>
                </a:outerShdw>
              </a:effectLst>
            </a:endParaRPr>
          </a:p>
        </p:txBody>
      </p:sp>
      <p:sp>
        <p:nvSpPr>
          <p:cNvPr id="6" name="Cerrar llave 5">
            <a:extLst>
              <a:ext uri="{FF2B5EF4-FFF2-40B4-BE49-F238E27FC236}">
                <a16:creationId xmlns:a16="http://schemas.microsoft.com/office/drawing/2014/main" id="{9E6C2354-0A82-4252-9D82-94D22B388B8A}"/>
              </a:ext>
            </a:extLst>
          </p:cNvPr>
          <p:cNvSpPr/>
          <p:nvPr/>
        </p:nvSpPr>
        <p:spPr>
          <a:xfrm rot="5400000">
            <a:off x="1230684" y="4805199"/>
            <a:ext cx="307002" cy="864066"/>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9" name="Tabla 8">
                <a:extLst>
                  <a:ext uri="{FF2B5EF4-FFF2-40B4-BE49-F238E27FC236}">
                    <a16:creationId xmlns:a16="http://schemas.microsoft.com/office/drawing/2014/main" id="{DDF78C94-5685-4F85-BEFB-B952284E7CEA}"/>
                  </a:ext>
                </a:extLst>
              </p:cNvPr>
              <p:cNvGraphicFramePr>
                <a:graphicFrameLocks noGrp="1"/>
              </p:cNvGraphicFramePr>
              <p:nvPr>
                <p:extLst>
                  <p:ext uri="{D42A27DB-BD31-4B8C-83A1-F6EECF244321}">
                    <p14:modId xmlns:p14="http://schemas.microsoft.com/office/powerpoint/2010/main" val="1465687750"/>
                  </p:ext>
                </p:extLst>
              </p:nvPr>
            </p:nvGraphicFramePr>
            <p:xfrm>
              <a:off x="4532949" y="3922123"/>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2644162037"/>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j</a:t>
                          </a:r>
                          <a:endParaRPr lang="en-US" dirty="0"/>
                        </a:p>
                      </a:txBody>
                      <a:tcPr/>
                    </a:tc>
                    <a:tc>
                      <a:txBody>
                        <a:bodyPr/>
                        <a:lstStyle/>
                        <a:p>
                          <a:pPr algn="ctr"/>
                          <a:endParaRPr lang="en-US" dirty="0"/>
                        </a:p>
                      </a:txBody>
                      <a:tcPr/>
                    </a:tc>
                    <a:extLst>
                      <a:ext uri="{0D108BD9-81ED-4DB2-BD59-A6C34878D82A}">
                        <a16:rowId xmlns:a16="http://schemas.microsoft.com/office/drawing/2014/main" val="1500992676"/>
                      </a:ext>
                    </a:extLst>
                  </a:tr>
                </a:tbl>
              </a:graphicData>
            </a:graphic>
          </p:graphicFrame>
        </mc:Choice>
        <mc:Fallback xmlns="">
          <p:graphicFrame>
            <p:nvGraphicFramePr>
              <p:cNvPr id="9" name="Tabla 8">
                <a:extLst>
                  <a:ext uri="{FF2B5EF4-FFF2-40B4-BE49-F238E27FC236}">
                    <a16:creationId xmlns:a16="http://schemas.microsoft.com/office/drawing/2014/main" id="{DDF78C94-5685-4F85-BEFB-B952284E7CEA}"/>
                  </a:ext>
                </a:extLst>
              </p:cNvPr>
              <p:cNvGraphicFramePr>
                <a:graphicFrameLocks noGrp="1"/>
              </p:cNvGraphicFramePr>
              <p:nvPr>
                <p:extLst>
                  <p:ext uri="{D42A27DB-BD31-4B8C-83A1-F6EECF244321}">
                    <p14:modId xmlns:p14="http://schemas.microsoft.com/office/powerpoint/2010/main" val="1465687750"/>
                  </p:ext>
                </p:extLst>
              </p:nvPr>
            </p:nvGraphicFramePr>
            <p:xfrm>
              <a:off x="4532949" y="3922123"/>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extLst>
                      <a:ext uri="{0D108BD9-81ED-4DB2-BD59-A6C34878D82A}">
                        <a16:rowId xmlns:a16="http://schemas.microsoft.com/office/drawing/2014/main" val="2644162037"/>
                      </a:ext>
                    </a:extLst>
                  </a:tr>
                  <a:tr h="640080">
                    <a:tc>
                      <a:txBody>
                        <a:bodyPr/>
                        <a:lstStyle/>
                        <a:p>
                          <a:endParaRPr lang="es-MX"/>
                        </a:p>
                      </a:txBody>
                      <a:tcPr>
                        <a:blipFill>
                          <a:blip r:embed="rId3"/>
                          <a:stretch>
                            <a:fillRect l="-599" t="-62264" r="-202395" b="-14151"/>
                          </a:stretch>
                        </a:blipFill>
                      </a:tcPr>
                    </a:tc>
                    <a:tc>
                      <a:txBody>
                        <a:bodyPr/>
                        <a:lstStyle/>
                        <a:p>
                          <a:endParaRPr lang="es-MX"/>
                        </a:p>
                      </a:txBody>
                      <a:tcPr>
                        <a:blipFill>
                          <a:blip r:embed="rId3"/>
                          <a:stretch>
                            <a:fillRect l="-100599" t="-62264" r="-102395" b="-14151"/>
                          </a:stretch>
                        </a:blipFill>
                      </a:tcPr>
                    </a:tc>
                    <a:tc>
                      <a:txBody>
                        <a:bodyPr/>
                        <a:lstStyle/>
                        <a:p>
                          <a:pPr algn="ctr"/>
                          <a:endParaRPr lang="en-US"/>
                        </a:p>
                      </a:txBody>
                      <a:tcPr/>
                    </a:tc>
                    <a:extLst>
                      <a:ext uri="{0D108BD9-81ED-4DB2-BD59-A6C34878D82A}">
                        <a16:rowId xmlns:a16="http://schemas.microsoft.com/office/drawing/2014/main" val="1500992676"/>
                      </a:ext>
                    </a:extLst>
                  </a:tr>
                </a:tbl>
              </a:graphicData>
            </a:graphic>
          </p:graphicFrame>
        </mc:Fallback>
      </mc:AlternateContent>
      <p:sp>
        <p:nvSpPr>
          <p:cNvPr id="10" name="Cerrar llave 9">
            <a:extLst>
              <a:ext uri="{FF2B5EF4-FFF2-40B4-BE49-F238E27FC236}">
                <a16:creationId xmlns:a16="http://schemas.microsoft.com/office/drawing/2014/main" id="{08526721-4758-483D-8A9B-3686A114111B}"/>
              </a:ext>
            </a:extLst>
          </p:cNvPr>
          <p:cNvSpPr/>
          <p:nvPr/>
        </p:nvSpPr>
        <p:spPr>
          <a:xfrm rot="5400000">
            <a:off x="5391671" y="4225009"/>
            <a:ext cx="307002" cy="2024446"/>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1" name="Rectángulo 10">
            <a:extLst>
              <a:ext uri="{FF2B5EF4-FFF2-40B4-BE49-F238E27FC236}">
                <a16:creationId xmlns:a16="http://schemas.microsoft.com/office/drawing/2014/main" id="{DCA1FE6A-6E10-4E01-8B92-65ED501D1281}"/>
              </a:ext>
            </a:extLst>
          </p:cNvPr>
          <p:cNvSpPr/>
          <p:nvPr/>
        </p:nvSpPr>
        <p:spPr>
          <a:xfrm>
            <a:off x="4761940" y="5390733"/>
            <a:ext cx="1566463" cy="461665"/>
          </a:xfrm>
          <a:prstGeom prst="rect">
            <a:avLst/>
          </a:prstGeom>
          <a:noFill/>
        </p:spPr>
        <p:txBody>
          <a:bodyPr wrap="square" lIns="91440" tIns="45720" rIns="91440" bIns="45720">
            <a:spAutoFit/>
          </a:bodyPr>
          <a:lstStyle/>
          <a:p>
            <a:pPr algn="just"/>
            <a:r>
              <a:rPr lang="es-ES" sz="2400" dirty="0">
                <a:ln w="0"/>
                <a:effectLst>
                  <a:outerShdw blurRad="38100" dist="19050" dir="2700000" algn="tl" rotWithShape="0">
                    <a:schemeClr val="dk1">
                      <a:alpha val="40000"/>
                    </a:schemeClr>
                  </a:outerShdw>
                </a:effectLst>
              </a:rPr>
              <a:t>suma = 5</a:t>
            </a:r>
            <a:endParaRPr lang="es-ES" sz="2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graphicFrame>
            <p:nvGraphicFramePr>
              <p:cNvPr id="12" name="Tabla 11">
                <a:extLst>
                  <a:ext uri="{FF2B5EF4-FFF2-40B4-BE49-F238E27FC236}">
                    <a16:creationId xmlns:a16="http://schemas.microsoft.com/office/drawing/2014/main" id="{425EE4A1-9D69-4BA4-98A3-1B5025E5D13F}"/>
                  </a:ext>
                </a:extLst>
              </p:cNvPr>
              <p:cNvGraphicFramePr>
                <a:graphicFrameLocks noGrp="1"/>
              </p:cNvGraphicFramePr>
              <p:nvPr>
                <p:extLst>
                  <p:ext uri="{D42A27DB-BD31-4B8C-83A1-F6EECF244321}">
                    <p14:modId xmlns:p14="http://schemas.microsoft.com/office/powerpoint/2010/main" val="893327779"/>
                  </p:ext>
                </p:extLst>
              </p:nvPr>
            </p:nvGraphicFramePr>
            <p:xfrm>
              <a:off x="8191947" y="3922123"/>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2644162037"/>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j</a:t>
                          </a:r>
                          <a:endParaRPr lang="en-US" dirty="0"/>
                        </a:p>
                      </a:txBody>
                      <a:tcPr/>
                    </a:tc>
                    <a:extLst>
                      <a:ext uri="{0D108BD9-81ED-4DB2-BD59-A6C34878D82A}">
                        <a16:rowId xmlns:a16="http://schemas.microsoft.com/office/drawing/2014/main" val="1500992676"/>
                      </a:ext>
                    </a:extLst>
                  </a:tr>
                </a:tbl>
              </a:graphicData>
            </a:graphic>
          </p:graphicFrame>
        </mc:Choice>
        <mc:Fallback xmlns="">
          <p:graphicFrame>
            <p:nvGraphicFramePr>
              <p:cNvPr id="12" name="Tabla 11">
                <a:extLst>
                  <a:ext uri="{FF2B5EF4-FFF2-40B4-BE49-F238E27FC236}">
                    <a16:creationId xmlns:a16="http://schemas.microsoft.com/office/drawing/2014/main" id="{425EE4A1-9D69-4BA4-98A3-1B5025E5D13F}"/>
                  </a:ext>
                </a:extLst>
              </p:cNvPr>
              <p:cNvGraphicFramePr>
                <a:graphicFrameLocks noGrp="1"/>
              </p:cNvGraphicFramePr>
              <p:nvPr>
                <p:extLst>
                  <p:ext uri="{D42A27DB-BD31-4B8C-83A1-F6EECF244321}">
                    <p14:modId xmlns:p14="http://schemas.microsoft.com/office/powerpoint/2010/main" val="893327779"/>
                  </p:ext>
                </p:extLst>
              </p:nvPr>
            </p:nvGraphicFramePr>
            <p:xfrm>
              <a:off x="8191947" y="3922123"/>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extLst>
                      <a:ext uri="{0D108BD9-81ED-4DB2-BD59-A6C34878D82A}">
                        <a16:rowId xmlns:a16="http://schemas.microsoft.com/office/drawing/2014/main" val="2644162037"/>
                      </a:ext>
                    </a:extLst>
                  </a:tr>
                  <a:tr h="640080">
                    <a:tc>
                      <a:txBody>
                        <a:bodyPr/>
                        <a:lstStyle/>
                        <a:p>
                          <a:endParaRPr lang="es-MX"/>
                        </a:p>
                      </a:txBody>
                      <a:tcPr>
                        <a:blipFill>
                          <a:blip r:embed="rId4"/>
                          <a:stretch>
                            <a:fillRect l="-599" t="-62264" r="-202395" b="-14151"/>
                          </a:stretch>
                        </a:blipFill>
                      </a:tcPr>
                    </a:tc>
                    <a:tc>
                      <a:txBody>
                        <a:bodyPr/>
                        <a:lstStyle/>
                        <a:p>
                          <a:pPr algn="ctr"/>
                          <a:endParaRPr lang="en-US"/>
                        </a:p>
                      </a:txBody>
                      <a:tcPr/>
                    </a:tc>
                    <a:tc>
                      <a:txBody>
                        <a:bodyPr/>
                        <a:lstStyle/>
                        <a:p>
                          <a:endParaRPr lang="es-MX"/>
                        </a:p>
                      </a:txBody>
                      <a:tcPr>
                        <a:blipFill>
                          <a:blip r:embed="rId4"/>
                          <a:stretch>
                            <a:fillRect l="-200599" t="-62264" r="-2395" b="-14151"/>
                          </a:stretch>
                        </a:blipFill>
                      </a:tcPr>
                    </a:tc>
                    <a:extLst>
                      <a:ext uri="{0D108BD9-81ED-4DB2-BD59-A6C34878D82A}">
                        <a16:rowId xmlns:a16="http://schemas.microsoft.com/office/drawing/2014/main" val="1500992676"/>
                      </a:ext>
                    </a:extLst>
                  </a:tr>
                </a:tbl>
              </a:graphicData>
            </a:graphic>
          </p:graphicFrame>
        </mc:Fallback>
      </mc:AlternateContent>
      <p:sp>
        <p:nvSpPr>
          <p:cNvPr id="13" name="Cerrar llave 12">
            <a:extLst>
              <a:ext uri="{FF2B5EF4-FFF2-40B4-BE49-F238E27FC236}">
                <a16:creationId xmlns:a16="http://schemas.microsoft.com/office/drawing/2014/main" id="{379A2E91-0F93-4B33-93E0-363CE7B21395}"/>
              </a:ext>
            </a:extLst>
          </p:cNvPr>
          <p:cNvSpPr/>
          <p:nvPr/>
        </p:nvSpPr>
        <p:spPr>
          <a:xfrm rot="5400000">
            <a:off x="9565911" y="3721698"/>
            <a:ext cx="307002" cy="3041070"/>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4" name="Rectángulo 13">
            <a:extLst>
              <a:ext uri="{FF2B5EF4-FFF2-40B4-BE49-F238E27FC236}">
                <a16:creationId xmlns:a16="http://schemas.microsoft.com/office/drawing/2014/main" id="{7A115060-EE99-4771-9712-0A6453B14165}"/>
              </a:ext>
            </a:extLst>
          </p:cNvPr>
          <p:cNvSpPr/>
          <p:nvPr/>
        </p:nvSpPr>
        <p:spPr>
          <a:xfrm>
            <a:off x="8922927" y="5422570"/>
            <a:ext cx="1566463" cy="461665"/>
          </a:xfrm>
          <a:prstGeom prst="rect">
            <a:avLst/>
          </a:prstGeom>
          <a:noFill/>
        </p:spPr>
        <p:txBody>
          <a:bodyPr wrap="square" lIns="91440" tIns="45720" rIns="91440" bIns="45720">
            <a:spAutoFit/>
          </a:bodyPr>
          <a:lstStyle/>
          <a:p>
            <a:pPr algn="just"/>
            <a:r>
              <a:rPr lang="es-ES" sz="2400" dirty="0">
                <a:ln w="0"/>
                <a:effectLst>
                  <a:outerShdw blurRad="38100" dist="19050" dir="2700000" algn="tl" rotWithShape="0">
                    <a:schemeClr val="dk1">
                      <a:alpha val="40000"/>
                    </a:schemeClr>
                  </a:outerShdw>
                </a:effectLst>
              </a:rPr>
              <a:t>suma = 4</a:t>
            </a:r>
            <a:endParaRPr lang="es-E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877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CE78D-F227-427F-A81A-1F471AC548A7}"/>
              </a:ext>
            </a:extLst>
          </p:cNvPr>
          <p:cNvSpPr>
            <a:spLocks noGrp="1"/>
          </p:cNvSpPr>
          <p:nvPr>
            <p:ph type="title"/>
          </p:nvPr>
        </p:nvSpPr>
        <p:spPr>
          <a:xfrm>
            <a:off x="320546" y="612109"/>
            <a:ext cx="9404723" cy="830798"/>
          </a:xfrm>
        </p:spPr>
        <p:txBody>
          <a:bodyPr/>
          <a:lstStyle/>
          <a:p>
            <a:r>
              <a:rPr lang="es-MX" b="1" dirty="0"/>
              <a:t>Fuerza bruta - ejemplo</a:t>
            </a:r>
            <a:endParaRPr lang="en-US" b="1" dirty="0"/>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E8FBF780-A150-4B52-B2E8-55D13F9BDBFD}"/>
                  </a:ext>
                </a:extLst>
              </p:cNvPr>
              <p:cNvGraphicFramePr>
                <a:graphicFrameLocks noGrp="1"/>
              </p:cNvGraphicFramePr>
              <p:nvPr>
                <p:extLst>
                  <p:ext uri="{D42A27DB-BD31-4B8C-83A1-F6EECF244321}">
                    <p14:modId xmlns:p14="http://schemas.microsoft.com/office/powerpoint/2010/main" val="3291603986"/>
                  </p:ext>
                </p:extLst>
              </p:nvPr>
            </p:nvGraphicFramePr>
            <p:xfrm>
              <a:off x="873951" y="1791314"/>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2644162037"/>
                      </a:ext>
                    </a:extLst>
                  </a:tr>
                  <a:tr h="370840">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err="1"/>
                            <a:t>ij</a:t>
                          </a:r>
                          <a:endParaRPr lang="en-US" dirty="0"/>
                        </a:p>
                      </a:txBody>
                      <a:tcPr/>
                    </a:tc>
                    <a:tc>
                      <a:txBody>
                        <a:bodyPr/>
                        <a:lstStyle/>
                        <a:p>
                          <a:pPr algn="ctr"/>
                          <a:endParaRPr lang="en-US" dirty="0"/>
                        </a:p>
                      </a:txBody>
                      <a:tcPr/>
                    </a:tc>
                    <a:extLst>
                      <a:ext uri="{0D108BD9-81ED-4DB2-BD59-A6C34878D82A}">
                        <a16:rowId xmlns:a16="http://schemas.microsoft.com/office/drawing/2014/main" val="1500992676"/>
                      </a:ext>
                    </a:extLst>
                  </a:tr>
                </a:tbl>
              </a:graphicData>
            </a:graphic>
          </p:graphicFrame>
        </mc:Choice>
        <mc:Fallback xmlns="">
          <p:graphicFrame>
            <p:nvGraphicFramePr>
              <p:cNvPr id="3" name="Tabla 2">
                <a:extLst>
                  <a:ext uri="{FF2B5EF4-FFF2-40B4-BE49-F238E27FC236}">
                    <a16:creationId xmlns:a16="http://schemas.microsoft.com/office/drawing/2014/main" id="{E8FBF780-A150-4B52-B2E8-55D13F9BDBFD}"/>
                  </a:ext>
                </a:extLst>
              </p:cNvPr>
              <p:cNvGraphicFramePr>
                <a:graphicFrameLocks noGrp="1"/>
              </p:cNvGraphicFramePr>
              <p:nvPr>
                <p:extLst>
                  <p:ext uri="{D42A27DB-BD31-4B8C-83A1-F6EECF244321}">
                    <p14:modId xmlns:p14="http://schemas.microsoft.com/office/powerpoint/2010/main" val="3291603986"/>
                  </p:ext>
                </p:extLst>
              </p:nvPr>
            </p:nvGraphicFramePr>
            <p:xfrm>
              <a:off x="873951" y="1791314"/>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extLst>
                      <a:ext uri="{0D108BD9-81ED-4DB2-BD59-A6C34878D82A}">
                        <a16:rowId xmlns:a16="http://schemas.microsoft.com/office/drawing/2014/main" val="2644162037"/>
                      </a:ext>
                    </a:extLst>
                  </a:tr>
                  <a:tr h="640080">
                    <a:tc>
                      <a:txBody>
                        <a:bodyPr/>
                        <a:lstStyle/>
                        <a:p>
                          <a:pPr algn="ctr"/>
                          <a:endParaRPr lang="en-US"/>
                        </a:p>
                      </a:txBody>
                      <a:tcPr/>
                    </a:tc>
                    <a:tc>
                      <a:txBody>
                        <a:bodyPr/>
                        <a:lstStyle/>
                        <a:p>
                          <a:endParaRPr lang="es-MX"/>
                        </a:p>
                      </a:txBody>
                      <a:tcPr>
                        <a:blipFill>
                          <a:blip r:embed="rId2"/>
                          <a:stretch>
                            <a:fillRect l="-100599" t="-62264" r="-102395" b="-15094"/>
                          </a:stretch>
                        </a:blipFill>
                      </a:tcPr>
                    </a:tc>
                    <a:tc>
                      <a:txBody>
                        <a:bodyPr/>
                        <a:lstStyle/>
                        <a:p>
                          <a:pPr algn="ctr"/>
                          <a:endParaRPr lang="en-US"/>
                        </a:p>
                      </a:txBody>
                      <a:tcPr/>
                    </a:tc>
                    <a:extLst>
                      <a:ext uri="{0D108BD9-81ED-4DB2-BD59-A6C34878D82A}">
                        <a16:rowId xmlns:a16="http://schemas.microsoft.com/office/drawing/2014/main" val="1500992676"/>
                      </a:ext>
                    </a:extLst>
                  </a:tr>
                </a:tbl>
              </a:graphicData>
            </a:graphic>
          </p:graphicFrame>
        </mc:Fallback>
      </mc:AlternateContent>
      <p:sp>
        <p:nvSpPr>
          <p:cNvPr id="7" name="Rectángulo 6">
            <a:extLst>
              <a:ext uri="{FF2B5EF4-FFF2-40B4-BE49-F238E27FC236}">
                <a16:creationId xmlns:a16="http://schemas.microsoft.com/office/drawing/2014/main" id="{3BFC6347-39EA-40C8-B11C-DA35DB3931C3}"/>
              </a:ext>
            </a:extLst>
          </p:cNvPr>
          <p:cNvSpPr/>
          <p:nvPr/>
        </p:nvSpPr>
        <p:spPr>
          <a:xfrm>
            <a:off x="1614719" y="3308542"/>
            <a:ext cx="1566463" cy="461665"/>
          </a:xfrm>
          <a:prstGeom prst="rect">
            <a:avLst/>
          </a:prstGeom>
          <a:noFill/>
        </p:spPr>
        <p:txBody>
          <a:bodyPr wrap="square" lIns="91440" tIns="45720" rIns="91440" bIns="45720">
            <a:spAutoFit/>
          </a:bodyPr>
          <a:lstStyle/>
          <a:p>
            <a:pPr algn="just"/>
            <a:r>
              <a:rPr lang="es-ES" sz="2400" dirty="0">
                <a:ln w="0"/>
                <a:effectLst>
                  <a:outerShdw blurRad="38100" dist="19050" dir="2700000" algn="tl" rotWithShape="0">
                    <a:schemeClr val="dk1">
                      <a:alpha val="40000"/>
                    </a:schemeClr>
                  </a:outerShdw>
                </a:effectLst>
              </a:rPr>
              <a:t>suma = 3</a:t>
            </a:r>
            <a:endParaRPr lang="es-ES" sz="2400" b="0" cap="none" spc="0" dirty="0">
              <a:ln w="0"/>
              <a:solidFill>
                <a:schemeClr val="tx1"/>
              </a:solidFill>
              <a:effectLst>
                <a:outerShdw blurRad="38100" dist="19050" dir="2700000" algn="tl" rotWithShape="0">
                  <a:schemeClr val="dk1">
                    <a:alpha val="40000"/>
                  </a:schemeClr>
                </a:outerShdw>
              </a:effectLst>
            </a:endParaRPr>
          </a:p>
        </p:txBody>
      </p:sp>
      <p:sp>
        <p:nvSpPr>
          <p:cNvPr id="6" name="Cerrar llave 5">
            <a:extLst>
              <a:ext uri="{FF2B5EF4-FFF2-40B4-BE49-F238E27FC236}">
                <a16:creationId xmlns:a16="http://schemas.microsoft.com/office/drawing/2014/main" id="{9E6C2354-0A82-4252-9D82-94D22B388B8A}"/>
              </a:ext>
            </a:extLst>
          </p:cNvPr>
          <p:cNvSpPr/>
          <p:nvPr/>
        </p:nvSpPr>
        <p:spPr>
          <a:xfrm rot="5400000">
            <a:off x="2228975" y="2691171"/>
            <a:ext cx="307002" cy="864066"/>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9" name="Tabla 8">
                <a:extLst>
                  <a:ext uri="{FF2B5EF4-FFF2-40B4-BE49-F238E27FC236}">
                    <a16:creationId xmlns:a16="http://schemas.microsoft.com/office/drawing/2014/main" id="{DDF78C94-5685-4F85-BEFB-B952284E7CEA}"/>
                  </a:ext>
                </a:extLst>
              </p:cNvPr>
              <p:cNvGraphicFramePr>
                <a:graphicFrameLocks noGrp="1"/>
              </p:cNvGraphicFramePr>
              <p:nvPr>
                <p:extLst>
                  <p:ext uri="{D42A27DB-BD31-4B8C-83A1-F6EECF244321}">
                    <p14:modId xmlns:p14="http://schemas.microsoft.com/office/powerpoint/2010/main" val="78298061"/>
                  </p:ext>
                </p:extLst>
              </p:nvPr>
            </p:nvGraphicFramePr>
            <p:xfrm>
              <a:off x="4532949" y="1808095"/>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2644162037"/>
                      </a:ext>
                    </a:extLst>
                  </a:tr>
                  <a:tr h="370840">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i</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a:t>j</a:t>
                          </a:r>
                          <a:endParaRPr lang="en-US" dirty="0"/>
                        </a:p>
                      </a:txBody>
                      <a:tcPr/>
                    </a:tc>
                    <a:extLst>
                      <a:ext uri="{0D108BD9-81ED-4DB2-BD59-A6C34878D82A}">
                        <a16:rowId xmlns:a16="http://schemas.microsoft.com/office/drawing/2014/main" val="1500992676"/>
                      </a:ext>
                    </a:extLst>
                  </a:tr>
                </a:tbl>
              </a:graphicData>
            </a:graphic>
          </p:graphicFrame>
        </mc:Choice>
        <mc:Fallback xmlns="">
          <p:graphicFrame>
            <p:nvGraphicFramePr>
              <p:cNvPr id="9" name="Tabla 8">
                <a:extLst>
                  <a:ext uri="{FF2B5EF4-FFF2-40B4-BE49-F238E27FC236}">
                    <a16:creationId xmlns:a16="http://schemas.microsoft.com/office/drawing/2014/main" id="{DDF78C94-5685-4F85-BEFB-B952284E7CEA}"/>
                  </a:ext>
                </a:extLst>
              </p:cNvPr>
              <p:cNvGraphicFramePr>
                <a:graphicFrameLocks noGrp="1"/>
              </p:cNvGraphicFramePr>
              <p:nvPr>
                <p:extLst>
                  <p:ext uri="{D42A27DB-BD31-4B8C-83A1-F6EECF244321}">
                    <p14:modId xmlns:p14="http://schemas.microsoft.com/office/powerpoint/2010/main" val="78298061"/>
                  </p:ext>
                </p:extLst>
              </p:nvPr>
            </p:nvGraphicFramePr>
            <p:xfrm>
              <a:off x="4532949" y="1808095"/>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extLst>
                      <a:ext uri="{0D108BD9-81ED-4DB2-BD59-A6C34878D82A}">
                        <a16:rowId xmlns:a16="http://schemas.microsoft.com/office/drawing/2014/main" val="2644162037"/>
                      </a:ext>
                    </a:extLst>
                  </a:tr>
                  <a:tr h="640080">
                    <a:tc>
                      <a:txBody>
                        <a:bodyPr/>
                        <a:lstStyle/>
                        <a:p>
                          <a:pPr algn="ctr"/>
                          <a:endParaRPr lang="en-US"/>
                        </a:p>
                      </a:txBody>
                      <a:tcPr/>
                    </a:tc>
                    <a:tc>
                      <a:txBody>
                        <a:bodyPr/>
                        <a:lstStyle/>
                        <a:p>
                          <a:endParaRPr lang="es-MX"/>
                        </a:p>
                      </a:txBody>
                      <a:tcPr>
                        <a:blipFill>
                          <a:blip r:embed="rId3"/>
                          <a:stretch>
                            <a:fillRect l="-100599" t="-62264" r="-102395" b="-14151"/>
                          </a:stretch>
                        </a:blipFill>
                      </a:tcPr>
                    </a:tc>
                    <a:tc>
                      <a:txBody>
                        <a:bodyPr/>
                        <a:lstStyle/>
                        <a:p>
                          <a:endParaRPr lang="es-MX"/>
                        </a:p>
                      </a:txBody>
                      <a:tcPr>
                        <a:blipFill>
                          <a:blip r:embed="rId3"/>
                          <a:stretch>
                            <a:fillRect l="-200599" t="-62264" r="-2395" b="-14151"/>
                          </a:stretch>
                        </a:blipFill>
                      </a:tcPr>
                    </a:tc>
                    <a:extLst>
                      <a:ext uri="{0D108BD9-81ED-4DB2-BD59-A6C34878D82A}">
                        <a16:rowId xmlns:a16="http://schemas.microsoft.com/office/drawing/2014/main" val="1500992676"/>
                      </a:ext>
                    </a:extLst>
                  </a:tr>
                </a:tbl>
              </a:graphicData>
            </a:graphic>
          </p:graphicFrame>
        </mc:Fallback>
      </mc:AlternateContent>
      <p:sp>
        <p:nvSpPr>
          <p:cNvPr id="10" name="Cerrar llave 9">
            <a:extLst>
              <a:ext uri="{FF2B5EF4-FFF2-40B4-BE49-F238E27FC236}">
                <a16:creationId xmlns:a16="http://schemas.microsoft.com/office/drawing/2014/main" id="{08526721-4758-483D-8A9B-3686A114111B}"/>
              </a:ext>
            </a:extLst>
          </p:cNvPr>
          <p:cNvSpPr/>
          <p:nvPr/>
        </p:nvSpPr>
        <p:spPr>
          <a:xfrm rot="5400000">
            <a:off x="6403893" y="2110981"/>
            <a:ext cx="307002" cy="2024446"/>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1" name="Rectángulo 10">
            <a:extLst>
              <a:ext uri="{FF2B5EF4-FFF2-40B4-BE49-F238E27FC236}">
                <a16:creationId xmlns:a16="http://schemas.microsoft.com/office/drawing/2014/main" id="{DCA1FE6A-6E10-4E01-8B92-65ED501D1281}"/>
              </a:ext>
            </a:extLst>
          </p:cNvPr>
          <p:cNvSpPr/>
          <p:nvPr/>
        </p:nvSpPr>
        <p:spPr>
          <a:xfrm>
            <a:off x="5774162" y="3255088"/>
            <a:ext cx="1566463" cy="461665"/>
          </a:xfrm>
          <a:prstGeom prst="rect">
            <a:avLst/>
          </a:prstGeom>
          <a:noFill/>
        </p:spPr>
        <p:txBody>
          <a:bodyPr wrap="square" lIns="91440" tIns="45720" rIns="91440" bIns="45720">
            <a:spAutoFit/>
          </a:bodyPr>
          <a:lstStyle/>
          <a:p>
            <a:pPr algn="just"/>
            <a:r>
              <a:rPr lang="es-ES" sz="2400" dirty="0">
                <a:ln w="0"/>
                <a:effectLst>
                  <a:outerShdw blurRad="38100" dist="19050" dir="2700000" algn="tl" rotWithShape="0">
                    <a:schemeClr val="dk1">
                      <a:alpha val="40000"/>
                    </a:schemeClr>
                  </a:outerShdw>
                </a:effectLst>
              </a:rPr>
              <a:t>suma = 2</a:t>
            </a:r>
            <a:endParaRPr lang="es-ES" sz="2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graphicFrame>
            <p:nvGraphicFramePr>
              <p:cNvPr id="12" name="Tabla 11">
                <a:extLst>
                  <a:ext uri="{FF2B5EF4-FFF2-40B4-BE49-F238E27FC236}">
                    <a16:creationId xmlns:a16="http://schemas.microsoft.com/office/drawing/2014/main" id="{425EE4A1-9D69-4BA4-98A3-1B5025E5D13F}"/>
                  </a:ext>
                </a:extLst>
              </p:cNvPr>
              <p:cNvGraphicFramePr>
                <a:graphicFrameLocks noGrp="1"/>
              </p:cNvGraphicFramePr>
              <p:nvPr>
                <p:extLst>
                  <p:ext uri="{D42A27DB-BD31-4B8C-83A1-F6EECF244321}">
                    <p14:modId xmlns:p14="http://schemas.microsoft.com/office/powerpoint/2010/main" val="2761815784"/>
                  </p:ext>
                </p:extLst>
              </p:nvPr>
            </p:nvGraphicFramePr>
            <p:xfrm>
              <a:off x="8191947" y="1808095"/>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dirty="0"/>
                            <a:t>2</a:t>
                          </a:r>
                          <a:endParaRPr lang="en-US" dirty="0"/>
                        </a:p>
                      </a:txBody>
                      <a:tcPr/>
                    </a:tc>
                    <a:tc>
                      <a:txBody>
                        <a:bodyPr/>
                        <a:lstStyle/>
                        <a:p>
                          <a:pPr algn="ctr"/>
                          <a:r>
                            <a:rPr lang="es-MX" dirty="0"/>
                            <a:t>3</a:t>
                          </a:r>
                          <a:endParaRPr lang="en-US" dirty="0"/>
                        </a:p>
                      </a:txBody>
                      <a:tcPr/>
                    </a:tc>
                    <a:tc>
                      <a:txBody>
                        <a:bodyPr/>
                        <a:lstStyle/>
                        <a:p>
                          <a:pPr algn="ctr"/>
                          <a:r>
                            <a:rPr lang="es-MX" dirty="0"/>
                            <a:t>-1</a:t>
                          </a:r>
                          <a:endParaRPr lang="en-US" dirty="0"/>
                        </a:p>
                      </a:txBody>
                      <a:tcPr/>
                    </a:tc>
                    <a:extLst>
                      <a:ext uri="{0D108BD9-81ED-4DB2-BD59-A6C34878D82A}">
                        <a16:rowId xmlns:a16="http://schemas.microsoft.com/office/drawing/2014/main" val="2644162037"/>
                      </a:ext>
                    </a:extLst>
                  </a:tr>
                  <a:tr h="370840">
                    <a:tc>
                      <a:txBody>
                        <a:bodyPr/>
                        <a:lstStyle/>
                        <a:p>
                          <a:pPr algn="ctr"/>
                          <a:endParaRPr lang="en-US" dirty="0"/>
                        </a:p>
                      </a:txBody>
                      <a:tcPr/>
                    </a:tc>
                    <a:tc>
                      <a:txBody>
                        <a:bodyPr/>
                        <a:lstStyle/>
                        <a:p>
                          <a:pPr algn="ct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a:p>
                          <a:pPr algn="ctr"/>
                          <a:r>
                            <a:rPr lang="es-MX" dirty="0" err="1"/>
                            <a:t>ij</a:t>
                          </a:r>
                          <a:endParaRPr lang="en-US" dirty="0"/>
                        </a:p>
                      </a:txBody>
                      <a:tcPr/>
                    </a:tc>
                    <a:extLst>
                      <a:ext uri="{0D108BD9-81ED-4DB2-BD59-A6C34878D82A}">
                        <a16:rowId xmlns:a16="http://schemas.microsoft.com/office/drawing/2014/main" val="1500992676"/>
                      </a:ext>
                    </a:extLst>
                  </a:tr>
                </a:tbl>
              </a:graphicData>
            </a:graphic>
          </p:graphicFrame>
        </mc:Choice>
        <mc:Fallback xmlns="">
          <p:graphicFrame>
            <p:nvGraphicFramePr>
              <p:cNvPr id="12" name="Tabla 11">
                <a:extLst>
                  <a:ext uri="{FF2B5EF4-FFF2-40B4-BE49-F238E27FC236}">
                    <a16:creationId xmlns:a16="http://schemas.microsoft.com/office/drawing/2014/main" id="{425EE4A1-9D69-4BA4-98A3-1B5025E5D13F}"/>
                  </a:ext>
                </a:extLst>
              </p:cNvPr>
              <p:cNvGraphicFramePr>
                <a:graphicFrameLocks noGrp="1"/>
              </p:cNvGraphicFramePr>
              <p:nvPr>
                <p:extLst>
                  <p:ext uri="{D42A27DB-BD31-4B8C-83A1-F6EECF244321}">
                    <p14:modId xmlns:p14="http://schemas.microsoft.com/office/powerpoint/2010/main" val="2761815784"/>
                  </p:ext>
                </p:extLst>
              </p:nvPr>
            </p:nvGraphicFramePr>
            <p:xfrm>
              <a:off x="8191947" y="1808095"/>
              <a:ext cx="3048000" cy="10109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719560263"/>
                        </a:ext>
                      </a:extLst>
                    </a:gridCol>
                    <a:gridCol w="1016000">
                      <a:extLst>
                        <a:ext uri="{9D8B030D-6E8A-4147-A177-3AD203B41FA5}">
                          <a16:colId xmlns:a16="http://schemas.microsoft.com/office/drawing/2014/main" val="4214968990"/>
                        </a:ext>
                      </a:extLst>
                    </a:gridCol>
                    <a:gridCol w="1016000">
                      <a:extLst>
                        <a:ext uri="{9D8B030D-6E8A-4147-A177-3AD203B41FA5}">
                          <a16:colId xmlns:a16="http://schemas.microsoft.com/office/drawing/2014/main" val="3089830181"/>
                        </a:ext>
                      </a:extLst>
                    </a:gridCol>
                  </a:tblGrid>
                  <a:tr h="370840">
                    <a:tc>
                      <a:txBody>
                        <a:bodyPr/>
                        <a:lstStyle/>
                        <a:p>
                          <a:pPr algn="ctr"/>
                          <a:r>
                            <a:rPr lang="es-MX"/>
                            <a:t>2</a:t>
                          </a:r>
                          <a:endParaRPr lang="en-US"/>
                        </a:p>
                      </a:txBody>
                      <a:tcPr/>
                    </a:tc>
                    <a:tc>
                      <a:txBody>
                        <a:bodyPr/>
                        <a:lstStyle/>
                        <a:p>
                          <a:pPr algn="ctr"/>
                          <a:r>
                            <a:rPr lang="es-MX"/>
                            <a:t>3</a:t>
                          </a:r>
                          <a:endParaRPr lang="en-US"/>
                        </a:p>
                      </a:txBody>
                      <a:tcPr/>
                    </a:tc>
                    <a:tc>
                      <a:txBody>
                        <a:bodyPr/>
                        <a:lstStyle/>
                        <a:p>
                          <a:pPr algn="ctr"/>
                          <a:r>
                            <a:rPr lang="es-MX"/>
                            <a:t>-1</a:t>
                          </a:r>
                          <a:endParaRPr lang="en-US"/>
                        </a:p>
                      </a:txBody>
                      <a:tcPr/>
                    </a:tc>
                    <a:extLst>
                      <a:ext uri="{0D108BD9-81ED-4DB2-BD59-A6C34878D82A}">
                        <a16:rowId xmlns:a16="http://schemas.microsoft.com/office/drawing/2014/main" val="2644162037"/>
                      </a:ext>
                    </a:extLst>
                  </a:tr>
                  <a:tr h="640080">
                    <a:tc>
                      <a:txBody>
                        <a:bodyPr/>
                        <a:lstStyle/>
                        <a:p>
                          <a:pPr algn="ctr"/>
                          <a:endParaRPr lang="en-US"/>
                        </a:p>
                      </a:txBody>
                      <a:tcPr/>
                    </a:tc>
                    <a:tc>
                      <a:txBody>
                        <a:bodyPr/>
                        <a:lstStyle/>
                        <a:p>
                          <a:pPr algn="ctr"/>
                          <a:endParaRPr lang="en-US"/>
                        </a:p>
                      </a:txBody>
                      <a:tcPr/>
                    </a:tc>
                    <a:tc>
                      <a:txBody>
                        <a:bodyPr/>
                        <a:lstStyle/>
                        <a:p>
                          <a:endParaRPr lang="es-MX"/>
                        </a:p>
                      </a:txBody>
                      <a:tcPr>
                        <a:blipFill>
                          <a:blip r:embed="rId4"/>
                          <a:stretch>
                            <a:fillRect l="-200599" t="-62264" r="-2395" b="-14151"/>
                          </a:stretch>
                        </a:blipFill>
                      </a:tcPr>
                    </a:tc>
                    <a:extLst>
                      <a:ext uri="{0D108BD9-81ED-4DB2-BD59-A6C34878D82A}">
                        <a16:rowId xmlns:a16="http://schemas.microsoft.com/office/drawing/2014/main" val="1500992676"/>
                      </a:ext>
                    </a:extLst>
                  </a:tr>
                </a:tbl>
              </a:graphicData>
            </a:graphic>
          </p:graphicFrame>
        </mc:Fallback>
      </mc:AlternateContent>
      <p:sp>
        <p:nvSpPr>
          <p:cNvPr id="13" name="Cerrar llave 12">
            <a:extLst>
              <a:ext uri="{FF2B5EF4-FFF2-40B4-BE49-F238E27FC236}">
                <a16:creationId xmlns:a16="http://schemas.microsoft.com/office/drawing/2014/main" id="{379A2E91-0F93-4B33-93E0-363CE7B21395}"/>
              </a:ext>
            </a:extLst>
          </p:cNvPr>
          <p:cNvSpPr/>
          <p:nvPr/>
        </p:nvSpPr>
        <p:spPr>
          <a:xfrm rot="5400000">
            <a:off x="10587251" y="2629010"/>
            <a:ext cx="307002" cy="998390"/>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4" name="Rectángulo 13">
            <a:extLst>
              <a:ext uri="{FF2B5EF4-FFF2-40B4-BE49-F238E27FC236}">
                <a16:creationId xmlns:a16="http://schemas.microsoft.com/office/drawing/2014/main" id="{7A115060-EE99-4771-9712-0A6453B14165}"/>
              </a:ext>
            </a:extLst>
          </p:cNvPr>
          <p:cNvSpPr/>
          <p:nvPr/>
        </p:nvSpPr>
        <p:spPr>
          <a:xfrm>
            <a:off x="9750104" y="3308542"/>
            <a:ext cx="1654354" cy="461665"/>
          </a:xfrm>
          <a:prstGeom prst="rect">
            <a:avLst/>
          </a:prstGeom>
          <a:noFill/>
        </p:spPr>
        <p:txBody>
          <a:bodyPr wrap="square" lIns="91440" tIns="45720" rIns="91440" bIns="45720">
            <a:spAutoFit/>
          </a:bodyPr>
          <a:lstStyle/>
          <a:p>
            <a:pPr algn="just"/>
            <a:r>
              <a:rPr lang="es-ES" sz="2400" dirty="0">
                <a:ln w="0"/>
                <a:effectLst>
                  <a:outerShdw blurRad="38100" dist="19050" dir="2700000" algn="tl" rotWithShape="0">
                    <a:schemeClr val="dk1">
                      <a:alpha val="40000"/>
                    </a:schemeClr>
                  </a:outerShdw>
                </a:effectLst>
              </a:rPr>
              <a:t>suma = -1</a:t>
            </a:r>
            <a:endParaRPr lang="es-ES" sz="2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42720F71-946C-41F1-8DB2-2F0AA50ADD1B}"/>
                  </a:ext>
                </a:extLst>
              </p:cNvPr>
              <p:cNvSpPr/>
              <p:nvPr/>
            </p:nvSpPr>
            <p:spPr>
              <a:xfrm>
                <a:off x="476258" y="4206280"/>
                <a:ext cx="11390485" cy="878510"/>
              </a:xfrm>
              <a:prstGeom prst="rect">
                <a:avLst/>
              </a:prstGeom>
              <a:noFill/>
            </p:spPr>
            <p:txBody>
              <a:bodyPr wrap="square" lIns="91440" tIns="45720" rIns="91440" bIns="45720">
                <a:spAutoFit/>
              </a:bodyPr>
              <a:lstStyle/>
              <a:p>
                <a:pPr algn="just"/>
                <a:r>
                  <a:rPr lang="es-ES" sz="2400" dirty="0">
                    <a:ln w="0"/>
                    <a:effectLst>
                      <a:outerShdw blurRad="38100" dist="19050" dir="2700000" algn="tl" rotWithShape="0">
                        <a:schemeClr val="dk1">
                          <a:alpha val="40000"/>
                        </a:schemeClr>
                      </a:outerShdw>
                    </a:effectLst>
                  </a:rPr>
                  <a:t>¿Cuál es la complejidad de este algoritmo?</a:t>
                </a:r>
              </a:p>
              <a:p>
                <a:pPr algn="just"/>
                <a:r>
                  <a:rPr lang="es-MX" sz="2400" b="1" i="1" cap="none" spc="0" dirty="0">
                    <a:ln w="0"/>
                    <a:solidFill>
                      <a:schemeClr val="tx1"/>
                    </a:solidFill>
                    <a:effectLst>
                      <a:outerShdw blurRad="38100" dist="19050" dir="2700000" algn="tl" rotWithShape="0">
                        <a:schemeClr val="dk1">
                          <a:alpha val="40000"/>
                        </a:schemeClr>
                      </a:outerShdw>
                    </a:effectLst>
                  </a:rPr>
                  <a:t>R=</a:t>
                </a:r>
                <a14:m>
                  <m:oMath xmlns:m="http://schemas.openxmlformats.org/officeDocument/2006/math">
                    <m:r>
                      <a:rPr lang="es-MX" sz="2400" b="1"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𝑶</m:t>
                    </m:r>
                    <m:d>
                      <m:dPr>
                        <m:ctrlPr>
                          <a:rPr lang="es-MX" sz="2400" b="1"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sSup>
                          <m:sSupPr>
                            <m:ctrlPr>
                              <a:rPr lang="es-MX" sz="2400" b="1"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s-MX" sz="2400" b="1"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𝒏</m:t>
                            </m:r>
                          </m:e>
                          <m:sup>
                            <m:r>
                              <a:rPr lang="es-MX" sz="2400" b="1"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𝟑</m:t>
                            </m:r>
                          </m:sup>
                        </m:sSup>
                      </m:e>
                    </m:d>
                  </m:oMath>
                </a14:m>
                <a:endParaRPr lang="es-ES" sz="2400" b="1" i="1" cap="none" spc="0" dirty="0">
                  <a:ln w="0"/>
                  <a:solidFill>
                    <a:schemeClr val="tx1"/>
                  </a:solidFill>
                  <a:effectLst>
                    <a:outerShdw blurRad="38100" dist="19050" dir="2700000" algn="tl" rotWithShape="0">
                      <a:schemeClr val="dk1">
                        <a:alpha val="40000"/>
                      </a:schemeClr>
                    </a:outerShdw>
                  </a:effectLst>
                </a:endParaRPr>
              </a:p>
            </p:txBody>
          </p:sp>
        </mc:Choice>
        <mc:Fallback xmlns="">
          <p:sp>
            <p:nvSpPr>
              <p:cNvPr id="15" name="Rectángulo 14">
                <a:extLst>
                  <a:ext uri="{FF2B5EF4-FFF2-40B4-BE49-F238E27FC236}">
                    <a16:creationId xmlns:a16="http://schemas.microsoft.com/office/drawing/2014/main" id="{42720F71-946C-41F1-8DB2-2F0AA50ADD1B}"/>
                  </a:ext>
                </a:extLst>
              </p:cNvPr>
              <p:cNvSpPr>
                <a:spLocks noRot="1" noChangeAspect="1" noMove="1" noResize="1" noEditPoints="1" noAdjustHandles="1" noChangeArrowheads="1" noChangeShapeType="1" noTextEdit="1"/>
              </p:cNvSpPr>
              <p:nvPr/>
            </p:nvSpPr>
            <p:spPr>
              <a:xfrm>
                <a:off x="476258" y="4206280"/>
                <a:ext cx="11390485" cy="878510"/>
              </a:xfrm>
              <a:prstGeom prst="rect">
                <a:avLst/>
              </a:prstGeom>
              <a:blipFill>
                <a:blip r:embed="rId5"/>
                <a:stretch>
                  <a:fillRect l="-910" t="-6944" b="-14583"/>
                </a:stretch>
              </a:blipFill>
            </p:spPr>
            <p:txBody>
              <a:bodyPr/>
              <a:lstStyle/>
              <a:p>
                <a:r>
                  <a:rPr lang="en-US">
                    <a:noFill/>
                  </a:rPr>
                  <a:t> </a:t>
                </a:r>
              </a:p>
            </p:txBody>
          </p:sp>
        </mc:Fallback>
      </mc:AlternateContent>
    </p:spTree>
    <p:extLst>
      <p:ext uri="{BB962C8B-B14F-4D97-AF65-F5344CB8AC3E}">
        <p14:creationId xmlns:p14="http://schemas.microsoft.com/office/powerpoint/2010/main" val="559619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1DA03-5908-4BA0-B6B0-10FC0F019228}"/>
              </a:ext>
            </a:extLst>
          </p:cNvPr>
          <p:cNvSpPr>
            <a:spLocks noGrp="1"/>
          </p:cNvSpPr>
          <p:nvPr>
            <p:ph type="title"/>
          </p:nvPr>
        </p:nvSpPr>
        <p:spPr>
          <a:xfrm>
            <a:off x="1154953" y="1447800"/>
            <a:ext cx="3401064" cy="733338"/>
          </a:xfrm>
        </p:spPr>
        <p:txBody>
          <a:bodyPr/>
          <a:lstStyle/>
          <a:p>
            <a:r>
              <a:rPr lang="es-MX" sz="3600" b="1" dirty="0"/>
              <a:t>Conclusión</a:t>
            </a:r>
            <a:endParaRPr lang="en-US" sz="3600" b="1" dirty="0"/>
          </a:p>
        </p:txBody>
      </p:sp>
      <p:sp>
        <p:nvSpPr>
          <p:cNvPr id="4" name="Marcador de texto 3">
            <a:extLst>
              <a:ext uri="{FF2B5EF4-FFF2-40B4-BE49-F238E27FC236}">
                <a16:creationId xmlns:a16="http://schemas.microsoft.com/office/drawing/2014/main" id="{CBE0B38F-3EB3-443F-A213-DE9FE5BAB5D2}"/>
              </a:ext>
            </a:extLst>
          </p:cNvPr>
          <p:cNvSpPr>
            <a:spLocks noGrp="1"/>
          </p:cNvSpPr>
          <p:nvPr>
            <p:ph type="body" sz="half" idx="2"/>
          </p:nvPr>
        </p:nvSpPr>
        <p:spPr>
          <a:xfrm>
            <a:off x="1154954" y="2286000"/>
            <a:ext cx="3401063" cy="1389529"/>
          </a:xfrm>
        </p:spPr>
        <p:txBody>
          <a:bodyPr>
            <a:normAutofit/>
          </a:bodyPr>
          <a:lstStyle/>
          <a:p>
            <a:r>
              <a:rPr lang="es-MX" sz="2000" dirty="0"/>
              <a:t>Notamos que la solución por fuerza bruta  soluciona correctamente el ejercicio pero…</a:t>
            </a:r>
            <a:endParaRPr lang="en-US" sz="2000" dirty="0"/>
          </a:p>
        </p:txBody>
      </p:sp>
      <p:pic>
        <p:nvPicPr>
          <p:cNvPr id="6" name="Marcador de contenido 5">
            <a:extLst>
              <a:ext uri="{FF2B5EF4-FFF2-40B4-BE49-F238E27FC236}">
                <a16:creationId xmlns:a16="http://schemas.microsoft.com/office/drawing/2014/main" id="{E3EDE112-88B1-49B4-9EB2-6E144DFF0955}"/>
              </a:ext>
            </a:extLst>
          </p:cNvPr>
          <p:cNvPicPr>
            <a:picLocks noGrp="1" noChangeAspect="1"/>
          </p:cNvPicPr>
          <p:nvPr>
            <p:ph idx="1"/>
          </p:nvPr>
        </p:nvPicPr>
        <p:blipFill>
          <a:blip r:embed="rId2"/>
          <a:stretch>
            <a:fillRect/>
          </a:stretch>
        </p:blipFill>
        <p:spPr>
          <a:xfrm>
            <a:off x="5153840" y="1166069"/>
            <a:ext cx="5195888" cy="499040"/>
          </a:xfrm>
          <a:prstGeom prst="rect">
            <a:avLst/>
          </a:prstGeom>
        </p:spPr>
      </p:pic>
      <p:pic>
        <p:nvPicPr>
          <p:cNvPr id="6146" name="Picture 2" descr="Imagen relacionada">
            <a:extLst>
              <a:ext uri="{FF2B5EF4-FFF2-40B4-BE49-F238E27FC236}">
                <a16:creationId xmlns:a16="http://schemas.microsoft.com/office/drawing/2014/main" id="{156B33D7-8467-419A-A679-967F3A1A2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840" y="1665109"/>
            <a:ext cx="5195888" cy="3303346"/>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texto 3">
            <a:extLst>
              <a:ext uri="{FF2B5EF4-FFF2-40B4-BE49-F238E27FC236}">
                <a16:creationId xmlns:a16="http://schemas.microsoft.com/office/drawing/2014/main" id="{F62E01BC-3ECE-4106-8DA0-232F0B8E6625}"/>
              </a:ext>
            </a:extLst>
          </p:cNvPr>
          <p:cNvSpPr txBox="1">
            <a:spLocks/>
          </p:cNvSpPr>
          <p:nvPr/>
        </p:nvSpPr>
        <p:spPr>
          <a:xfrm>
            <a:off x="1154954" y="3657599"/>
            <a:ext cx="3401063" cy="138952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s-MX" sz="2000" dirty="0"/>
              <a:t>Al ser de orden cúbico el procesar cada </a:t>
            </a:r>
            <a:r>
              <a:rPr lang="es-MX" sz="2000" dirty="0" err="1"/>
              <a:t>subarreglo</a:t>
            </a:r>
            <a:r>
              <a:rPr lang="es-MX" sz="2000" dirty="0"/>
              <a:t> hace que sea demasiado tardado.</a:t>
            </a:r>
            <a:endParaRPr lang="en-US" sz="2000" dirty="0"/>
          </a:p>
        </p:txBody>
      </p:sp>
    </p:spTree>
    <p:extLst>
      <p:ext uri="{BB962C8B-B14F-4D97-AF65-F5344CB8AC3E}">
        <p14:creationId xmlns:p14="http://schemas.microsoft.com/office/powerpoint/2010/main" val="198115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barn(inVertical)">
                                      <p:cBhvr>
                                        <p:cTn id="10" dur="500"/>
                                        <p:tgtEl>
                                          <p:spTgt spid="614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1133</TotalTime>
  <Words>1726</Words>
  <Application>Microsoft Office PowerPoint</Application>
  <PresentationFormat>Panorámica</PresentationFormat>
  <Paragraphs>388</Paragraphs>
  <Slides>36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36</vt:i4>
      </vt:variant>
    </vt:vector>
  </HeadingPairs>
  <TitlesOfParts>
    <vt:vector size="41" baseType="lpstr">
      <vt:lpstr>Arial</vt:lpstr>
      <vt:lpstr>Cambria Math</vt:lpstr>
      <vt:lpstr>Century Gothic</vt:lpstr>
      <vt:lpstr>Wingdings 3</vt:lpstr>
      <vt:lpstr>Ion</vt:lpstr>
      <vt:lpstr>Divide and conquer 1</vt:lpstr>
      <vt:lpstr>DESCRIPCIÓN</vt:lpstr>
      <vt:lpstr>Entrada</vt:lpstr>
      <vt:lpstr>LÍMITES</vt:lpstr>
      <vt:lpstr>Propuestas de solución</vt:lpstr>
      <vt:lpstr>Fuerza bruta</vt:lpstr>
      <vt:lpstr>Fuerza bruta - ejemplo</vt:lpstr>
      <vt:lpstr>Fuerza bruta - ejemplo</vt:lpstr>
      <vt:lpstr>Conclusión</vt:lpstr>
      <vt:lpstr>Barrido acumulado</vt:lpstr>
      <vt:lpstr>Demostración</vt:lpstr>
      <vt:lpstr>Demostración</vt:lpstr>
      <vt:lpstr>Ejemplo</vt:lpstr>
      <vt:lpstr>Ejemplo</vt:lpstr>
      <vt:lpstr>Ejemplo</vt:lpstr>
      <vt:lpstr>Conclusión</vt:lpstr>
      <vt:lpstr>Presentación de PowerPoint</vt:lpstr>
      <vt:lpstr>Divide y Vencerás</vt:lpstr>
      <vt:lpstr>Presentación de PowerPoint</vt:lpstr>
      <vt:lpstr>Presentación de PowerPoint</vt:lpstr>
      <vt:lpstr>Presentación de PowerPoint</vt:lpstr>
      <vt:lpstr>Presentación de PowerPoint</vt:lpstr>
      <vt:lpstr>Análisis de “Divide and Conquer”</vt:lpstr>
      <vt:lpstr>Algoritmo de Kadane</vt:lpstr>
      <vt:lpstr>¿Cómo funciona?</vt:lpstr>
      <vt:lpstr>¿Cómo funciona?</vt:lpstr>
      <vt:lpstr>Ejemplo</vt:lpstr>
      <vt:lpstr>Ejemplo</vt:lpstr>
      <vt:lpstr>Ejemplo</vt:lpstr>
      <vt:lpstr>Ejemplo</vt:lpstr>
      <vt:lpstr>Ejemplo</vt:lpstr>
      <vt:lpstr>Ejemplo</vt:lpstr>
      <vt:lpstr>Ejemplo</vt:lpstr>
      <vt:lpstr>Conclusión</vt:lpstr>
      <vt:lpstr>Caso especial</vt:lpstr>
      <vt:lpstr>Caso especial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Divide and conquer 1</dc:title>
  <dc:creator>Erick Efrain Vargas Romero</dc:creator>
  <cp:lastModifiedBy>Erick Efrain Vargas Romero</cp:lastModifiedBy>
  <cp:revision>32</cp:revision>
  <dcterms:created xsi:type="dcterms:W3CDTF">2018-10-28T20:26:08Z</dcterms:created>
  <dcterms:modified xsi:type="dcterms:W3CDTF">2018-11-20T00:49:10Z</dcterms:modified>
</cp:coreProperties>
</file>